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9" r:id="rId21"/>
    <p:sldId id="275"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varScale="1">
        <p:scale>
          <a:sx n="97" d="100"/>
          <a:sy n="97" d="100"/>
        </p:scale>
        <p:origin x="-312"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E6569-2956-4DFF-A8AD-33FB77DC619F}" type="doc">
      <dgm:prSet loTypeId="urn:microsoft.com/office/officeart/2005/8/layout/arrow2" loCatId="process" qsTypeId="urn:microsoft.com/office/officeart/2005/8/quickstyle/simple1" qsCatId="simple" csTypeId="urn:microsoft.com/office/officeart/2005/8/colors/accent1_2" csCatId="accent1" phldr="1"/>
      <dgm:spPr/>
    </dgm:pt>
    <dgm:pt modelId="{1CE1EA30-7890-4133-AC7B-FEDE8A7011DD}">
      <dgm:prSet phldrT="[文本]"/>
      <dgm:spPr/>
      <dgm:t>
        <a:bodyPr/>
        <a:lstStyle/>
        <a:p>
          <a:r>
            <a:rPr lang="zh-CN" altLang="en-US" dirty="0" smtClean="0"/>
            <a:t>命令行界面</a:t>
          </a:r>
          <a:endParaRPr lang="zh-CN" altLang="en-US" dirty="0"/>
        </a:p>
      </dgm:t>
    </dgm:pt>
    <dgm:pt modelId="{8554D7BD-FE3B-44CD-93B2-8E3D704A2830}" type="parTrans" cxnId="{A560E6BC-654D-4B5F-A9E8-14FD2822E5B1}">
      <dgm:prSet/>
      <dgm:spPr/>
      <dgm:t>
        <a:bodyPr/>
        <a:lstStyle/>
        <a:p>
          <a:endParaRPr lang="zh-CN" altLang="en-US"/>
        </a:p>
      </dgm:t>
    </dgm:pt>
    <dgm:pt modelId="{A26A8E8D-6E88-4BFE-B5A5-F55A0A8E0B42}" type="sibTrans" cxnId="{A560E6BC-654D-4B5F-A9E8-14FD2822E5B1}">
      <dgm:prSet/>
      <dgm:spPr/>
      <dgm:t>
        <a:bodyPr/>
        <a:lstStyle/>
        <a:p>
          <a:endParaRPr lang="zh-CN" altLang="en-US"/>
        </a:p>
      </dgm:t>
    </dgm:pt>
    <dgm:pt modelId="{885567F1-680B-4BD0-AB98-107DF7C75222}">
      <dgm:prSet phldrT="[文本]"/>
      <dgm:spPr/>
      <dgm:t>
        <a:bodyPr/>
        <a:lstStyle/>
        <a:p>
          <a:r>
            <a:rPr lang="zh-CN" altLang="en-US" dirty="0" smtClean="0"/>
            <a:t>图形用户界面（</a:t>
          </a:r>
          <a:r>
            <a:rPr lang="en-US" altLang="zh-CN" dirty="0" smtClean="0"/>
            <a:t>GUI</a:t>
          </a:r>
          <a:r>
            <a:rPr lang="zh-CN" altLang="en-US" dirty="0" smtClean="0"/>
            <a:t>）</a:t>
          </a:r>
          <a:endParaRPr lang="zh-CN" altLang="en-US" dirty="0"/>
        </a:p>
      </dgm:t>
    </dgm:pt>
    <dgm:pt modelId="{279FFCEE-033A-4388-82CA-AFE7EE290605}" type="parTrans" cxnId="{29B6DD4D-5DD1-4208-B7C5-FFB68F3BE276}">
      <dgm:prSet/>
      <dgm:spPr/>
      <dgm:t>
        <a:bodyPr/>
        <a:lstStyle/>
        <a:p>
          <a:endParaRPr lang="zh-CN" altLang="en-US"/>
        </a:p>
      </dgm:t>
    </dgm:pt>
    <dgm:pt modelId="{23E5FC6F-75E9-4C67-A34D-D0C8517C45D5}" type="sibTrans" cxnId="{29B6DD4D-5DD1-4208-B7C5-FFB68F3BE276}">
      <dgm:prSet/>
      <dgm:spPr/>
      <dgm:t>
        <a:bodyPr/>
        <a:lstStyle/>
        <a:p>
          <a:endParaRPr lang="zh-CN" altLang="en-US"/>
        </a:p>
      </dgm:t>
    </dgm:pt>
    <dgm:pt modelId="{B7281BCC-1704-4AE6-949D-396A69E20A47}">
      <dgm:prSet phldrT="[文本]"/>
      <dgm:spPr/>
      <dgm:t>
        <a:bodyPr/>
        <a:lstStyle/>
        <a:p>
          <a:r>
            <a:rPr lang="zh-CN" altLang="en-US" dirty="0" smtClean="0"/>
            <a:t>自然和谐的交互</a:t>
          </a:r>
          <a:endParaRPr lang="zh-CN" altLang="en-US" dirty="0"/>
        </a:p>
      </dgm:t>
    </dgm:pt>
    <dgm:pt modelId="{21C4C43D-0EAA-489B-A492-27221C9377F9}" type="parTrans" cxnId="{CAE6CD40-6EAC-49A9-84BF-ABB2057BCE1E}">
      <dgm:prSet/>
      <dgm:spPr/>
      <dgm:t>
        <a:bodyPr/>
        <a:lstStyle/>
        <a:p>
          <a:endParaRPr lang="zh-CN" altLang="en-US"/>
        </a:p>
      </dgm:t>
    </dgm:pt>
    <dgm:pt modelId="{EF481B80-8B0D-4C23-B3F2-6D5F5C27CA5E}" type="sibTrans" cxnId="{CAE6CD40-6EAC-49A9-84BF-ABB2057BCE1E}">
      <dgm:prSet/>
      <dgm:spPr/>
      <dgm:t>
        <a:bodyPr/>
        <a:lstStyle/>
        <a:p>
          <a:endParaRPr lang="zh-CN" altLang="en-US"/>
        </a:p>
      </dgm:t>
    </dgm:pt>
    <dgm:pt modelId="{6740007A-43A4-4E43-8C45-2363E0A46C62}" type="pres">
      <dgm:prSet presAssocID="{E3BE6569-2956-4DFF-A8AD-33FB77DC619F}" presName="arrowDiagram" presStyleCnt="0">
        <dgm:presLayoutVars>
          <dgm:chMax val="5"/>
          <dgm:dir/>
          <dgm:resizeHandles val="exact"/>
        </dgm:presLayoutVars>
      </dgm:prSet>
      <dgm:spPr/>
    </dgm:pt>
    <dgm:pt modelId="{3EEB8113-C232-4704-A2D6-CFDFE64E378C}" type="pres">
      <dgm:prSet presAssocID="{E3BE6569-2956-4DFF-A8AD-33FB77DC619F}" presName="arrow" presStyleLbl="bgShp" presStyleIdx="0" presStyleCnt="1"/>
      <dgm:spPr/>
    </dgm:pt>
    <dgm:pt modelId="{8DA5CD80-644E-4F7A-9A59-76878E27116C}" type="pres">
      <dgm:prSet presAssocID="{E3BE6569-2956-4DFF-A8AD-33FB77DC619F}" presName="arrowDiagram3" presStyleCnt="0"/>
      <dgm:spPr/>
    </dgm:pt>
    <dgm:pt modelId="{D7552ABD-5BBC-4430-A3C9-F13C508B266A}" type="pres">
      <dgm:prSet presAssocID="{1CE1EA30-7890-4133-AC7B-FEDE8A7011DD}" presName="bullet3a" presStyleLbl="node1" presStyleIdx="0" presStyleCnt="3"/>
      <dgm:spPr/>
    </dgm:pt>
    <dgm:pt modelId="{D1313E52-4CE3-424B-ADE6-2D41C4617D71}" type="pres">
      <dgm:prSet presAssocID="{1CE1EA30-7890-4133-AC7B-FEDE8A7011DD}" presName="textBox3a" presStyleLbl="revTx" presStyleIdx="0" presStyleCnt="3">
        <dgm:presLayoutVars>
          <dgm:bulletEnabled val="1"/>
        </dgm:presLayoutVars>
      </dgm:prSet>
      <dgm:spPr/>
      <dgm:t>
        <a:bodyPr/>
        <a:lstStyle/>
        <a:p>
          <a:endParaRPr lang="zh-CN" altLang="en-US"/>
        </a:p>
      </dgm:t>
    </dgm:pt>
    <dgm:pt modelId="{ACF0B800-43FB-4F93-BC51-64A742C2B977}" type="pres">
      <dgm:prSet presAssocID="{885567F1-680B-4BD0-AB98-107DF7C75222}" presName="bullet3b" presStyleLbl="node1" presStyleIdx="1" presStyleCnt="3"/>
      <dgm:spPr/>
    </dgm:pt>
    <dgm:pt modelId="{0A67C8EE-A20A-4BB5-AEA2-2241A907C7FE}" type="pres">
      <dgm:prSet presAssocID="{885567F1-680B-4BD0-AB98-107DF7C75222}" presName="textBox3b" presStyleLbl="revTx" presStyleIdx="1" presStyleCnt="3" custScaleX="131974" custScaleY="51752" custLinFactNeighborX="18854" custLinFactNeighborY="-19226">
        <dgm:presLayoutVars>
          <dgm:bulletEnabled val="1"/>
        </dgm:presLayoutVars>
      </dgm:prSet>
      <dgm:spPr/>
      <dgm:t>
        <a:bodyPr/>
        <a:lstStyle/>
        <a:p>
          <a:endParaRPr lang="zh-CN" altLang="en-US"/>
        </a:p>
      </dgm:t>
    </dgm:pt>
    <dgm:pt modelId="{87E6AAB9-B2AC-4EEA-87B0-381699E59AF1}" type="pres">
      <dgm:prSet presAssocID="{B7281BCC-1704-4AE6-949D-396A69E20A47}" presName="bullet3c" presStyleLbl="node1" presStyleIdx="2" presStyleCnt="3"/>
      <dgm:spPr/>
    </dgm:pt>
    <dgm:pt modelId="{C861E2CC-BB25-42F1-82BC-44FAB487D6D2}" type="pres">
      <dgm:prSet presAssocID="{B7281BCC-1704-4AE6-949D-396A69E20A47}" presName="textBox3c" presStyleLbl="revTx" presStyleIdx="2" presStyleCnt="3" custScaleX="158421" custScaleY="34456" custLinFactNeighborX="26447" custLinFactNeighborY="-28045">
        <dgm:presLayoutVars>
          <dgm:bulletEnabled val="1"/>
        </dgm:presLayoutVars>
      </dgm:prSet>
      <dgm:spPr/>
      <dgm:t>
        <a:bodyPr/>
        <a:lstStyle/>
        <a:p>
          <a:endParaRPr lang="zh-CN" altLang="en-US"/>
        </a:p>
      </dgm:t>
    </dgm:pt>
  </dgm:ptLst>
  <dgm:cxnLst>
    <dgm:cxn modelId="{2B0FF88F-9E21-4E0B-BF69-3CA8C3A6F736}" type="presOf" srcId="{E3BE6569-2956-4DFF-A8AD-33FB77DC619F}" destId="{6740007A-43A4-4E43-8C45-2363E0A46C62}" srcOrd="0" destOrd="0" presId="urn:microsoft.com/office/officeart/2005/8/layout/arrow2"/>
    <dgm:cxn modelId="{CAE6CD40-6EAC-49A9-84BF-ABB2057BCE1E}" srcId="{E3BE6569-2956-4DFF-A8AD-33FB77DC619F}" destId="{B7281BCC-1704-4AE6-949D-396A69E20A47}" srcOrd="2" destOrd="0" parTransId="{21C4C43D-0EAA-489B-A492-27221C9377F9}" sibTransId="{EF481B80-8B0D-4C23-B3F2-6D5F5C27CA5E}"/>
    <dgm:cxn modelId="{C2D4FDA8-9919-4BFF-B52E-6D10FF958C83}" type="presOf" srcId="{1CE1EA30-7890-4133-AC7B-FEDE8A7011DD}" destId="{D1313E52-4CE3-424B-ADE6-2D41C4617D71}" srcOrd="0" destOrd="0" presId="urn:microsoft.com/office/officeart/2005/8/layout/arrow2"/>
    <dgm:cxn modelId="{29B6DD4D-5DD1-4208-B7C5-FFB68F3BE276}" srcId="{E3BE6569-2956-4DFF-A8AD-33FB77DC619F}" destId="{885567F1-680B-4BD0-AB98-107DF7C75222}" srcOrd="1" destOrd="0" parTransId="{279FFCEE-033A-4388-82CA-AFE7EE290605}" sibTransId="{23E5FC6F-75E9-4C67-A34D-D0C8517C45D5}"/>
    <dgm:cxn modelId="{CB9E1B09-F6F7-4E5D-BD47-579B24AA498C}" type="presOf" srcId="{885567F1-680B-4BD0-AB98-107DF7C75222}" destId="{0A67C8EE-A20A-4BB5-AEA2-2241A907C7FE}" srcOrd="0" destOrd="0" presId="urn:microsoft.com/office/officeart/2005/8/layout/arrow2"/>
    <dgm:cxn modelId="{A560E6BC-654D-4B5F-A9E8-14FD2822E5B1}" srcId="{E3BE6569-2956-4DFF-A8AD-33FB77DC619F}" destId="{1CE1EA30-7890-4133-AC7B-FEDE8A7011DD}" srcOrd="0" destOrd="0" parTransId="{8554D7BD-FE3B-44CD-93B2-8E3D704A2830}" sibTransId="{A26A8E8D-6E88-4BFE-B5A5-F55A0A8E0B42}"/>
    <dgm:cxn modelId="{69DD5627-C89E-447D-ABAD-13F9DF41FEF5}" type="presOf" srcId="{B7281BCC-1704-4AE6-949D-396A69E20A47}" destId="{C861E2CC-BB25-42F1-82BC-44FAB487D6D2}" srcOrd="0" destOrd="0" presId="urn:microsoft.com/office/officeart/2005/8/layout/arrow2"/>
    <dgm:cxn modelId="{0E3FEC29-8769-44CE-8228-400ECF76804A}" type="presParOf" srcId="{6740007A-43A4-4E43-8C45-2363E0A46C62}" destId="{3EEB8113-C232-4704-A2D6-CFDFE64E378C}" srcOrd="0" destOrd="0" presId="urn:microsoft.com/office/officeart/2005/8/layout/arrow2"/>
    <dgm:cxn modelId="{C5D2F8F6-2C89-4939-9A24-8B37E3B9A511}" type="presParOf" srcId="{6740007A-43A4-4E43-8C45-2363E0A46C62}" destId="{8DA5CD80-644E-4F7A-9A59-76878E27116C}" srcOrd="1" destOrd="0" presId="urn:microsoft.com/office/officeart/2005/8/layout/arrow2"/>
    <dgm:cxn modelId="{A57BEF58-AFD4-4EA0-B6D8-F7E5A81BB59F}" type="presParOf" srcId="{8DA5CD80-644E-4F7A-9A59-76878E27116C}" destId="{D7552ABD-5BBC-4430-A3C9-F13C508B266A}" srcOrd="0" destOrd="0" presId="urn:microsoft.com/office/officeart/2005/8/layout/arrow2"/>
    <dgm:cxn modelId="{B73DFD0B-6DD6-4597-88B7-9689EEFC8531}" type="presParOf" srcId="{8DA5CD80-644E-4F7A-9A59-76878E27116C}" destId="{D1313E52-4CE3-424B-ADE6-2D41C4617D71}" srcOrd="1" destOrd="0" presId="urn:microsoft.com/office/officeart/2005/8/layout/arrow2"/>
    <dgm:cxn modelId="{5FE5D137-30D7-4214-B16D-4072D0D9D3A7}" type="presParOf" srcId="{8DA5CD80-644E-4F7A-9A59-76878E27116C}" destId="{ACF0B800-43FB-4F93-BC51-64A742C2B977}" srcOrd="2" destOrd="0" presId="urn:microsoft.com/office/officeart/2005/8/layout/arrow2"/>
    <dgm:cxn modelId="{F0E822A8-9C66-4A90-8413-FFC8D63027F1}" type="presParOf" srcId="{8DA5CD80-644E-4F7A-9A59-76878E27116C}" destId="{0A67C8EE-A20A-4BB5-AEA2-2241A907C7FE}" srcOrd="3" destOrd="0" presId="urn:microsoft.com/office/officeart/2005/8/layout/arrow2"/>
    <dgm:cxn modelId="{9A6290C0-1682-4628-9948-16DD5B1891E0}" type="presParOf" srcId="{8DA5CD80-644E-4F7A-9A59-76878E27116C}" destId="{87E6AAB9-B2AC-4EEA-87B0-381699E59AF1}" srcOrd="4" destOrd="0" presId="urn:microsoft.com/office/officeart/2005/8/layout/arrow2"/>
    <dgm:cxn modelId="{4946B4CD-7AAC-4D4B-8514-95B3E4AE0C08}" type="presParOf" srcId="{8DA5CD80-644E-4F7A-9A59-76878E27116C}" destId="{C861E2CC-BB25-42F1-82BC-44FAB487D6D2}"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FE8F32-C994-4275-B0D6-5F26C9401706}" type="datetimeFigureOut">
              <a:rPr lang="zh-CN" altLang="en-US" smtClean="0"/>
              <a:t>2020/4/13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86AF-10DD-4930-AC36-B6AF29A6FD62}" type="slidenum">
              <a:rPr lang="zh-CN" altLang="en-US" smtClean="0"/>
              <a:t>‹#›</a:t>
            </a:fld>
            <a:endParaRPr lang="zh-CN" altLang="en-US"/>
          </a:p>
        </p:txBody>
      </p:sp>
    </p:spTree>
    <p:extLst>
      <p:ext uri="{BB962C8B-B14F-4D97-AF65-F5344CB8AC3E}">
        <p14:creationId xmlns:p14="http://schemas.microsoft.com/office/powerpoint/2010/main" val="152263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0386AF-10DD-4930-AC36-B6AF29A6FD62}" type="slidenum">
              <a:rPr lang="zh-CN" altLang="en-US" smtClean="0"/>
              <a:t>29</a:t>
            </a:fld>
            <a:endParaRPr lang="zh-CN" altLang="en-US"/>
          </a:p>
        </p:txBody>
      </p:sp>
    </p:spTree>
    <p:extLst>
      <p:ext uri="{BB962C8B-B14F-4D97-AF65-F5344CB8AC3E}">
        <p14:creationId xmlns:p14="http://schemas.microsoft.com/office/powerpoint/2010/main" val="3024232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530820CF-B880-4189-942D-D702A7CBA730}" type="datetimeFigureOut">
              <a:rPr lang="zh-CN" altLang="en-US" smtClean="0"/>
              <a:t>2020/4/13</a:t>
            </a:fld>
            <a:endParaRPr lang="zh-CN" alt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zh-CN" alt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0C913308-F349-4B6D-A68A-DD1791B4A57B}" type="slidenum">
              <a:rPr lang="zh-CN" altLang="en-US" smtClean="0"/>
              <a:t>‹#›</a:t>
            </a:fld>
            <a:endParaRPr lang="zh-CN" alt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Content Placeholder 8"/>
          <p:cNvSpPr>
            <a:spLocks noGrp="1"/>
          </p:cNvSpPr>
          <p:nvPr>
            <p:ph sz="quarter" idx="13"/>
          </p:nvPr>
        </p:nvSpPr>
        <p:spPr>
          <a:xfrm>
            <a:off x="1042416" y="2313432"/>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2020/4/13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2020/4/13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2020/4/13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2020/4/13</a:t>
            </a:fld>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zh-CN" alt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2020/4/13</a:t>
            </a:fld>
            <a:endParaRPr lang="zh-CN" alt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530820CF-B880-4189-942D-D702A7CBA730}" type="datetimeFigureOut">
              <a:rPr lang="zh-CN" altLang="en-US" smtClean="0"/>
              <a:t>2020/4/13</a:t>
            </a:fld>
            <a:endParaRPr lang="zh-CN" alt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zh-CN" alt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v.youku.com/v_show/id_XNzkwODMwNA==.html" TargetMode="External"/><Relationship Id="rId2" Type="http://schemas.openxmlformats.org/officeDocument/2006/relationships/hyperlink" Target="http://v.youku.com/v_show/id_XNzkwODUzNg==.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nngroup.com/articles/f-shaped-pattern-reading-web-content/"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v.youku.com/v_show/id_XMTQ0NjI3NDMy.html" TargetMode="Externa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hyperlink" Target="https://v.qq.com/x/page/t0503wl2745.html" TargetMode="External"/><Relationship Id="rId2" Type="http://schemas.openxmlformats.org/officeDocument/2006/relationships/hyperlink" Target="https://haokan.baidu.com/v?vid=9219208165159237421&amp;pd=bjh&amp;fr=bjhauthor&amp;type=video"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hyperlink" Target="https://new-play.tudou.com/v/453303660.html" TargetMode="External"/><Relationship Id="rId4" Type="http://schemas.openxmlformats.org/officeDocument/2006/relationships/hyperlink" Target="https://v.youku.com/v_show/id_XNzMzNDU2NjI0.html?spm=a2hbt.13141534.0.13141534"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v.qq.com/x/page/b0175i2mjnl.html" TargetMode="External"/><Relationship Id="rId5" Type="http://schemas.openxmlformats.org/officeDocument/2006/relationships/image" Target="../media/image47.jpeg"/><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hyperlink" Target="https://www.bilibili.com/video/av69889985" TargetMode="Externa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hyperlink" Target="http://video.sina.com.cn/view/252016619.html" TargetMode="External"/><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hyperlink" Target="https://v.qq.com/x/page/d0325kuo9t1.html" TargetMode="External"/><Relationship Id="rId5" Type="http://schemas.openxmlformats.org/officeDocument/2006/relationships/hyperlink" Target="https://v.qq.com/x/cover/o9qu5v26fxh3582/e0010rP9iJN.html" TargetMode="External"/><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emf"/><Relationship Id="rId1" Type="http://schemas.openxmlformats.org/officeDocument/2006/relationships/slideLayout" Target="../slideLayouts/slideLayout2.xml"/><Relationship Id="rId5" Type="http://schemas.openxmlformats.org/officeDocument/2006/relationships/hyperlink" Target="https://v.youku.com/v_show/id_XMzQ1MDAzMDM2NA==.html" TargetMode="External"/><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hyperlink" Target="https://v.youku.com/v_show/id_XODA1MDg0MzMy.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交互</a:t>
            </a:r>
            <a:r>
              <a:rPr lang="zh-CN" altLang="en-US" dirty="0"/>
              <a:t>技术</a:t>
            </a:r>
            <a:r>
              <a:rPr lang="zh-CN" altLang="en-US" dirty="0" smtClean="0"/>
              <a:t>基础</a:t>
            </a:r>
            <a:endParaRPr lang="zh-CN" altLang="en-US" dirty="0"/>
          </a:p>
        </p:txBody>
      </p:sp>
      <p:sp>
        <p:nvSpPr>
          <p:cNvPr id="3" name="副标题 2"/>
          <p:cNvSpPr>
            <a:spLocks noGrp="1"/>
          </p:cNvSpPr>
          <p:nvPr>
            <p:ph type="subTitle" idx="1"/>
          </p:nvPr>
        </p:nvSpPr>
        <p:spPr/>
        <p:txBody>
          <a:bodyPr/>
          <a:lstStyle/>
          <a:p>
            <a:r>
              <a:rPr lang="zh-CN" altLang="en-US" dirty="0" smtClean="0"/>
              <a:t>第</a:t>
            </a:r>
            <a:r>
              <a:rPr lang="en-US" altLang="zh-CN" smtClean="0"/>
              <a:t>1</a:t>
            </a:r>
            <a:r>
              <a:rPr lang="zh-CN" altLang="en-US" smtClean="0"/>
              <a:t>讲  </a:t>
            </a:r>
            <a:r>
              <a:rPr lang="zh-CN" altLang="en-US" dirty="0" smtClean="0"/>
              <a:t>绪论</a:t>
            </a:r>
            <a:endParaRPr lang="zh-CN" altLang="en-US" dirty="0"/>
          </a:p>
        </p:txBody>
      </p:sp>
    </p:spTree>
    <p:extLst>
      <p:ext uri="{BB962C8B-B14F-4D97-AF65-F5344CB8AC3E}">
        <p14:creationId xmlns:p14="http://schemas.microsoft.com/office/powerpoint/2010/main" val="2897127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人机交互的研究内容</a:t>
            </a:r>
          </a:p>
        </p:txBody>
      </p:sp>
      <p:sp>
        <p:nvSpPr>
          <p:cNvPr id="3" name="内容占位符 2"/>
          <p:cNvSpPr>
            <a:spLocks noGrp="1"/>
          </p:cNvSpPr>
          <p:nvPr>
            <p:ph idx="1"/>
          </p:nvPr>
        </p:nvSpPr>
        <p:spPr/>
        <p:txBody>
          <a:bodyPr>
            <a:noAutofit/>
          </a:bodyPr>
          <a:lstStyle/>
          <a:p>
            <a:r>
              <a:rPr lang="zh-CN" altLang="en-US" dirty="0" smtClean="0"/>
              <a:t>认知与智能用户界面</a:t>
            </a:r>
            <a:r>
              <a:rPr lang="en-US" altLang="zh-CN" dirty="0" smtClean="0"/>
              <a:t>——</a:t>
            </a:r>
            <a:r>
              <a:rPr lang="zh-CN" altLang="en-US" dirty="0" smtClean="0"/>
              <a:t>第</a:t>
            </a:r>
            <a:r>
              <a:rPr lang="en-US" altLang="zh-CN" dirty="0" smtClean="0"/>
              <a:t>2</a:t>
            </a:r>
            <a:r>
              <a:rPr lang="zh-CN" altLang="en-US" dirty="0" smtClean="0"/>
              <a:t>、</a:t>
            </a:r>
            <a:r>
              <a:rPr lang="en-US" altLang="zh-CN" dirty="0" smtClean="0"/>
              <a:t>5</a:t>
            </a:r>
            <a:r>
              <a:rPr lang="zh-CN" altLang="en-US" dirty="0" smtClean="0"/>
              <a:t>章</a:t>
            </a:r>
            <a:endParaRPr lang="en-US" altLang="zh-CN" dirty="0" smtClean="0"/>
          </a:p>
          <a:p>
            <a:pPr lvl="1"/>
            <a:r>
              <a:rPr lang="zh-CN" altLang="en-US" dirty="0"/>
              <a:t>最终目标是使人机交互和人－人交互一样自然、</a:t>
            </a:r>
            <a:r>
              <a:rPr lang="zh-CN" altLang="en-US" dirty="0" smtClean="0"/>
              <a:t>方便</a:t>
            </a:r>
            <a:endParaRPr lang="en-US" altLang="zh-CN" dirty="0" smtClean="0"/>
          </a:p>
          <a:p>
            <a:pPr lvl="1"/>
            <a:r>
              <a:rPr lang="zh-CN" altLang="en-US" dirty="0" smtClean="0"/>
              <a:t>主要解决问题：</a:t>
            </a:r>
            <a:r>
              <a:rPr lang="zh-CN" altLang="en-US" dirty="0">
                <a:solidFill>
                  <a:srgbClr val="C00000"/>
                </a:solidFill>
              </a:rPr>
              <a:t>上下文感知、眼动跟踪、手势识别、三维输入、语音识别、表情识别、手写识别、</a:t>
            </a:r>
            <a:r>
              <a:rPr lang="zh-CN" altLang="en-US" dirty="0" smtClean="0">
                <a:solidFill>
                  <a:srgbClr val="C00000"/>
                </a:solidFill>
              </a:rPr>
              <a:t>自然语言理解</a:t>
            </a:r>
            <a:endParaRPr lang="en-US" altLang="zh-CN" dirty="0" smtClean="0"/>
          </a:p>
          <a:p>
            <a:pPr marL="68580" lvl="3" indent="0">
              <a:buNone/>
            </a:pPr>
            <a:endParaRPr lang="en-US" altLang="zh-CN" dirty="0" smtClean="0"/>
          </a:p>
          <a:p>
            <a:pPr marL="68580" lvl="3" indent="0">
              <a:buNone/>
            </a:pPr>
            <a:r>
              <a:rPr lang="en-US" altLang="zh-CN" dirty="0" smtClean="0"/>
              <a:t>Microsoft Surface</a:t>
            </a:r>
            <a:r>
              <a:rPr lang="zh-CN" altLang="en-US" dirty="0" smtClean="0"/>
              <a:t>：</a:t>
            </a:r>
            <a:endParaRPr lang="en-US" altLang="zh-CN" dirty="0"/>
          </a:p>
          <a:p>
            <a:pPr marL="68580" lvl="3" indent="0">
              <a:buNone/>
            </a:pPr>
            <a:r>
              <a:rPr lang="en-US" altLang="zh-CN" dirty="0" smtClean="0">
                <a:hlinkClick r:id="rId2"/>
              </a:rPr>
              <a:t>http</a:t>
            </a:r>
            <a:r>
              <a:rPr lang="en-US" altLang="zh-CN" dirty="0">
                <a:hlinkClick r:id="rId2"/>
              </a:rPr>
              <a:t>://v.youku.com/v_show/id_XNzkwODUzNg==.</a:t>
            </a:r>
            <a:r>
              <a:rPr lang="en-US" altLang="zh-CN" dirty="0" smtClean="0">
                <a:hlinkClick r:id="rId2"/>
              </a:rPr>
              <a:t>html</a:t>
            </a:r>
            <a:endParaRPr lang="en-US" altLang="zh-CN" dirty="0" smtClean="0"/>
          </a:p>
          <a:p>
            <a:pPr marL="68580" lvl="3" indent="0">
              <a:buNone/>
            </a:pPr>
            <a:r>
              <a:rPr lang="en-US" altLang="zh-CN" dirty="0">
                <a:hlinkClick r:id="rId3"/>
              </a:rPr>
              <a:t>http://v.youku.com/v_show/id_XNzkwODMwNA==.htm</a:t>
            </a:r>
            <a:endParaRPr lang="en-US" altLang="zh-CN" dirty="0" smtClean="0"/>
          </a:p>
          <a:p>
            <a:pPr marL="68580" lvl="3" indent="0">
              <a:buNone/>
            </a:pPr>
            <a:endParaRPr lang="en-US" altLang="zh-CN" dirty="0"/>
          </a:p>
          <a:p>
            <a:pPr marL="68580" indent="0">
              <a:buNone/>
            </a:pPr>
            <a:endParaRPr lang="en-US" altLang="zh-CN" dirty="0" smtClean="0">
              <a:solidFill>
                <a:srgbClr val="C00000"/>
              </a:solidFill>
            </a:endParaRPr>
          </a:p>
        </p:txBody>
      </p:sp>
    </p:spTree>
    <p:extLst>
      <p:ext uri="{BB962C8B-B14F-4D97-AF65-F5344CB8AC3E}">
        <p14:creationId xmlns:p14="http://schemas.microsoft.com/office/powerpoint/2010/main" val="2852804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人机交互的研究内容</a:t>
            </a:r>
            <a:endParaRPr lang="zh-CN" altLang="en-US" dirty="0"/>
          </a:p>
        </p:txBody>
      </p:sp>
      <p:sp>
        <p:nvSpPr>
          <p:cNvPr id="3" name="内容占位符 2"/>
          <p:cNvSpPr>
            <a:spLocks noGrp="1"/>
          </p:cNvSpPr>
          <p:nvPr>
            <p:ph idx="1"/>
          </p:nvPr>
        </p:nvSpPr>
        <p:spPr/>
        <p:txBody>
          <a:bodyPr/>
          <a:lstStyle/>
          <a:p>
            <a:r>
              <a:rPr lang="zh-CN" altLang="en-US" dirty="0" smtClean="0"/>
              <a:t>群件</a:t>
            </a:r>
            <a:r>
              <a:rPr lang="en-US" altLang="zh-CN" dirty="0" smtClean="0"/>
              <a:t>——</a:t>
            </a:r>
            <a:r>
              <a:rPr lang="zh-CN" altLang="en-US" dirty="0" smtClean="0"/>
              <a:t>第</a:t>
            </a:r>
            <a:r>
              <a:rPr lang="en-US" altLang="zh-CN" dirty="0" smtClean="0"/>
              <a:t>2</a:t>
            </a:r>
            <a:r>
              <a:rPr lang="zh-CN" altLang="en-US" dirty="0" smtClean="0"/>
              <a:t>、</a:t>
            </a:r>
            <a:r>
              <a:rPr lang="en-US" altLang="zh-CN" dirty="0" smtClean="0"/>
              <a:t>5</a:t>
            </a:r>
            <a:r>
              <a:rPr lang="zh-CN" altLang="en-US" dirty="0" smtClean="0"/>
              <a:t>章</a:t>
            </a:r>
            <a:endParaRPr lang="en-US" altLang="zh-CN" dirty="0" smtClean="0"/>
          </a:p>
          <a:p>
            <a:pPr lvl="1"/>
            <a:r>
              <a:rPr lang="zh-CN" altLang="en-US" dirty="0"/>
              <a:t>帮助群组</a:t>
            </a:r>
            <a:r>
              <a:rPr lang="zh-CN" altLang="en-US" dirty="0">
                <a:solidFill>
                  <a:srgbClr val="C00000"/>
                </a:solidFill>
              </a:rPr>
              <a:t>协同工作</a:t>
            </a:r>
            <a:r>
              <a:rPr lang="zh-CN" altLang="en-US" dirty="0"/>
              <a:t>的计算机支持的协作</a:t>
            </a:r>
            <a:r>
              <a:rPr lang="zh-CN" altLang="en-US" dirty="0" smtClean="0"/>
              <a:t>环境</a:t>
            </a:r>
            <a:endParaRPr lang="en-US" altLang="zh-CN" dirty="0" smtClean="0"/>
          </a:p>
          <a:p>
            <a:pPr lvl="1"/>
            <a:endParaRPr lang="zh-CN" altLang="en-US" dirty="0"/>
          </a:p>
        </p:txBody>
      </p:sp>
      <p:pic>
        <p:nvPicPr>
          <p:cNvPr id="9218" name="Picture 2" descr="https://timgsa.baidu.com/timg?image&amp;quality=80&amp;size=b9999_10000&amp;sec=1585676788011&amp;di=75061e14338495d61dea47ea4465c3a5&amp;imgtype=0&amp;src=http%3A%2F%2Fimg4.imgtn.bdimg.com%2Fit%2Fu%3D3882525959%2C3004000203%26fm%3D214%26gp%3D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828"/>
          <a:stretch/>
        </p:blipFill>
        <p:spPr bwMode="auto">
          <a:xfrm>
            <a:off x="2555776" y="3372504"/>
            <a:ext cx="3943874" cy="281647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619672" y="3468018"/>
            <a:ext cx="1107996" cy="369332"/>
          </a:xfrm>
          <a:prstGeom prst="rect">
            <a:avLst/>
          </a:prstGeom>
        </p:spPr>
        <p:txBody>
          <a:bodyPr wrap="none">
            <a:spAutoFit/>
          </a:bodyPr>
          <a:lstStyle/>
          <a:p>
            <a:r>
              <a:rPr lang="zh-CN" altLang="en-US" smtClean="0"/>
              <a:t>信息传递</a:t>
            </a:r>
            <a:endParaRPr lang="zh-CN" altLang="en-US" dirty="0"/>
          </a:p>
        </p:txBody>
      </p:sp>
      <p:sp>
        <p:nvSpPr>
          <p:cNvPr id="6" name="矩形 5"/>
          <p:cNvSpPr/>
          <p:nvPr/>
        </p:nvSpPr>
        <p:spPr>
          <a:xfrm>
            <a:off x="6228184" y="3397396"/>
            <a:ext cx="1107996" cy="369332"/>
          </a:xfrm>
          <a:prstGeom prst="rect">
            <a:avLst/>
          </a:prstGeom>
        </p:spPr>
        <p:txBody>
          <a:bodyPr wrap="none">
            <a:spAutoFit/>
          </a:bodyPr>
          <a:lstStyle/>
          <a:p>
            <a:r>
              <a:rPr lang="zh-CN" altLang="en-US" dirty="0" smtClean="0"/>
              <a:t>信息共享</a:t>
            </a:r>
            <a:endParaRPr lang="zh-CN" altLang="en-US" dirty="0"/>
          </a:p>
        </p:txBody>
      </p:sp>
      <p:sp>
        <p:nvSpPr>
          <p:cNvPr id="7" name="矩形 6"/>
          <p:cNvSpPr/>
          <p:nvPr/>
        </p:nvSpPr>
        <p:spPr>
          <a:xfrm>
            <a:off x="1043608" y="5445224"/>
            <a:ext cx="2031325" cy="369332"/>
          </a:xfrm>
          <a:prstGeom prst="rect">
            <a:avLst/>
          </a:prstGeom>
        </p:spPr>
        <p:txBody>
          <a:bodyPr wrap="none">
            <a:spAutoFit/>
          </a:bodyPr>
          <a:lstStyle/>
          <a:p>
            <a:r>
              <a:rPr lang="zh-CN" altLang="en-US" dirty="0"/>
              <a:t>过程自动化与协调</a:t>
            </a:r>
          </a:p>
        </p:txBody>
      </p:sp>
      <p:sp>
        <p:nvSpPr>
          <p:cNvPr id="8" name="矩形 7"/>
          <p:cNvSpPr/>
          <p:nvPr/>
        </p:nvSpPr>
        <p:spPr>
          <a:xfrm>
            <a:off x="6372200" y="5517232"/>
            <a:ext cx="1107996" cy="369332"/>
          </a:xfrm>
          <a:prstGeom prst="rect">
            <a:avLst/>
          </a:prstGeom>
        </p:spPr>
        <p:txBody>
          <a:bodyPr wrap="none">
            <a:spAutoFit/>
          </a:bodyPr>
          <a:lstStyle/>
          <a:p>
            <a:r>
              <a:rPr lang="zh-CN" altLang="en-US" dirty="0"/>
              <a:t>交互活动</a:t>
            </a:r>
          </a:p>
        </p:txBody>
      </p:sp>
      <p:cxnSp>
        <p:nvCxnSpPr>
          <p:cNvPr id="10" name="直接连接符 9"/>
          <p:cNvCxnSpPr/>
          <p:nvPr/>
        </p:nvCxnSpPr>
        <p:spPr>
          <a:xfrm flipV="1">
            <a:off x="6084168" y="3766728"/>
            <a:ext cx="288032" cy="382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372200" y="3766728"/>
            <a:ext cx="9639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2627784" y="3837350"/>
            <a:ext cx="288032" cy="311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691680" y="3837350"/>
            <a:ext cx="936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2771800" y="5013176"/>
            <a:ext cx="303133"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187624" y="5445224"/>
            <a:ext cx="1584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228184" y="5229200"/>
            <a:ext cx="27146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499650" y="5517232"/>
            <a:ext cx="83653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682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人机交互的研究内容</a:t>
            </a:r>
            <a:endParaRPr lang="zh-CN" altLang="en-US" dirty="0"/>
          </a:p>
        </p:txBody>
      </p:sp>
      <p:sp>
        <p:nvSpPr>
          <p:cNvPr id="3" name="内容占位符 2"/>
          <p:cNvSpPr>
            <a:spLocks noGrp="1"/>
          </p:cNvSpPr>
          <p:nvPr>
            <p:ph idx="1"/>
          </p:nvPr>
        </p:nvSpPr>
        <p:spPr/>
        <p:txBody>
          <a:bodyPr/>
          <a:lstStyle/>
          <a:p>
            <a:r>
              <a:rPr lang="en-US" altLang="zh-CN" dirty="0" smtClean="0"/>
              <a:t>Web</a:t>
            </a:r>
            <a:r>
              <a:rPr lang="zh-CN" altLang="en-US" dirty="0" smtClean="0"/>
              <a:t>设计</a:t>
            </a:r>
            <a:r>
              <a:rPr lang="en-US" altLang="zh-CN" dirty="0" smtClean="0"/>
              <a:t>——</a:t>
            </a:r>
            <a:r>
              <a:rPr lang="zh-CN" altLang="en-US" dirty="0" smtClean="0"/>
              <a:t>第</a:t>
            </a:r>
            <a:r>
              <a:rPr lang="en-US" altLang="zh-CN" dirty="0" smtClean="0"/>
              <a:t>7</a:t>
            </a:r>
            <a:r>
              <a:rPr lang="zh-CN" altLang="en-US" dirty="0" smtClean="0"/>
              <a:t>章</a:t>
            </a:r>
            <a:endParaRPr lang="en-US" altLang="zh-CN" dirty="0" smtClean="0"/>
          </a:p>
          <a:p>
            <a:pPr lvl="1"/>
            <a:r>
              <a:rPr lang="en-US" altLang="zh-CN" sz="2400" dirty="0"/>
              <a:t>Web</a:t>
            </a:r>
            <a:r>
              <a:rPr lang="zh-CN" altLang="en-US" sz="2400" dirty="0"/>
              <a:t>界面的</a:t>
            </a:r>
            <a:r>
              <a:rPr lang="zh-CN" altLang="en-US" sz="2400" b="1" dirty="0">
                <a:solidFill>
                  <a:srgbClr val="C00000"/>
                </a:solidFill>
              </a:rPr>
              <a:t>信息交互模型和</a:t>
            </a:r>
            <a:r>
              <a:rPr lang="zh-CN" altLang="en-US" sz="2400" b="1" dirty="0" smtClean="0">
                <a:solidFill>
                  <a:srgbClr val="C00000"/>
                </a:solidFill>
              </a:rPr>
              <a:t>结构</a:t>
            </a:r>
            <a:endParaRPr lang="en-US" altLang="zh-CN" sz="2400" b="1" dirty="0" smtClean="0">
              <a:solidFill>
                <a:srgbClr val="C00000"/>
              </a:solidFill>
            </a:endParaRPr>
          </a:p>
          <a:p>
            <a:pPr lvl="1"/>
            <a:r>
              <a:rPr lang="en-US" altLang="zh-CN" sz="2400" dirty="0"/>
              <a:t>Web</a:t>
            </a:r>
            <a:r>
              <a:rPr lang="zh-CN" altLang="en-US" sz="2400" dirty="0"/>
              <a:t>界面设计的</a:t>
            </a:r>
            <a:r>
              <a:rPr lang="zh-CN" altLang="en-US" sz="2400" b="1" dirty="0">
                <a:solidFill>
                  <a:srgbClr val="C00000"/>
                </a:solidFill>
              </a:rPr>
              <a:t>基本思想和</a:t>
            </a:r>
            <a:r>
              <a:rPr lang="zh-CN" altLang="en-US" sz="2400" b="1" dirty="0" smtClean="0">
                <a:solidFill>
                  <a:srgbClr val="C00000"/>
                </a:solidFill>
              </a:rPr>
              <a:t>原则</a:t>
            </a:r>
            <a:endParaRPr lang="en-US" altLang="zh-CN" sz="2400" b="1" dirty="0" smtClean="0">
              <a:solidFill>
                <a:srgbClr val="C00000"/>
              </a:solidFill>
            </a:endParaRPr>
          </a:p>
          <a:p>
            <a:pPr lvl="1"/>
            <a:r>
              <a:rPr lang="en-US" altLang="zh-CN" sz="2400" dirty="0"/>
              <a:t>Web</a:t>
            </a:r>
            <a:r>
              <a:rPr lang="zh-CN" altLang="en-US" sz="2400" dirty="0"/>
              <a:t>界面设计的</a:t>
            </a:r>
            <a:r>
              <a:rPr lang="zh-CN" altLang="en-US" sz="2400" b="1" dirty="0">
                <a:solidFill>
                  <a:srgbClr val="C00000"/>
                </a:solidFill>
              </a:rPr>
              <a:t>工具和</a:t>
            </a:r>
            <a:r>
              <a:rPr lang="zh-CN" altLang="en-US" sz="2400" b="1" dirty="0" smtClean="0">
                <a:solidFill>
                  <a:srgbClr val="C00000"/>
                </a:solidFill>
              </a:rPr>
              <a:t>技术</a:t>
            </a:r>
            <a:endParaRPr lang="en-US" altLang="zh-CN" sz="2400" b="1" dirty="0" smtClean="0">
              <a:solidFill>
                <a:srgbClr val="C00000"/>
              </a:solidFill>
            </a:endParaRPr>
          </a:p>
          <a:p>
            <a:pPr lvl="1"/>
            <a:r>
              <a:rPr lang="en-US" altLang="zh-CN" sz="2400" dirty="0"/>
              <a:t>Web</a:t>
            </a:r>
            <a:r>
              <a:rPr lang="zh-CN" altLang="en-US" sz="2400" dirty="0"/>
              <a:t>界面设计的</a:t>
            </a:r>
            <a:r>
              <a:rPr lang="zh-CN" altLang="en-US" sz="2400" b="1" dirty="0">
                <a:solidFill>
                  <a:srgbClr val="C00000"/>
                </a:solidFill>
              </a:rPr>
              <a:t>可用性分析与评估方法</a:t>
            </a:r>
            <a:endParaRPr lang="en-US" altLang="zh-CN" b="1" dirty="0" smtClean="0">
              <a:solidFill>
                <a:srgbClr val="C00000"/>
              </a:solidFill>
            </a:endParaRPr>
          </a:p>
          <a:p>
            <a:pPr lvl="1"/>
            <a:endParaRPr lang="zh-CN" altLang="en-US" dirty="0"/>
          </a:p>
        </p:txBody>
      </p:sp>
    </p:spTree>
    <p:extLst>
      <p:ext uri="{BB962C8B-B14F-4D97-AF65-F5344CB8AC3E}">
        <p14:creationId xmlns:p14="http://schemas.microsoft.com/office/powerpoint/2010/main" val="38445669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从尼尔森研究轨迹看</a:t>
            </a:r>
            <a:r>
              <a:rPr lang="en-US" altLang="zh-CN" dirty="0"/>
              <a:t>UI</a:t>
            </a:r>
            <a:r>
              <a:rPr lang="zh-CN" altLang="en-US" dirty="0"/>
              <a:t>设计</a:t>
            </a:r>
          </a:p>
        </p:txBody>
      </p:sp>
      <p:sp>
        <p:nvSpPr>
          <p:cNvPr id="3" name="内容占位符 2"/>
          <p:cNvSpPr>
            <a:spLocks noGrp="1"/>
          </p:cNvSpPr>
          <p:nvPr>
            <p:ph idx="1"/>
          </p:nvPr>
        </p:nvSpPr>
        <p:spPr/>
        <p:txBody>
          <a:bodyPr/>
          <a:lstStyle/>
          <a:p>
            <a:r>
              <a:rPr lang="zh-CN" altLang="en-US" dirty="0" smtClean="0"/>
              <a:t>大多数</a:t>
            </a:r>
            <a:r>
              <a:rPr lang="zh-CN" altLang="en-US" dirty="0"/>
              <a:t>情况下浏览者都不由自主的以“Ｆ”形状的模式阅读网页，这种基本恒定的阅读习惯决定了网页呈现</a:t>
            </a:r>
            <a:r>
              <a:rPr lang="en-US" altLang="zh-CN" dirty="0"/>
              <a:t>F</a:t>
            </a:r>
            <a:r>
              <a:rPr lang="zh-CN" altLang="en-US" dirty="0"/>
              <a:t>形的关注</a:t>
            </a:r>
            <a:r>
              <a:rPr lang="zh-CN" altLang="en-US" dirty="0" smtClean="0"/>
              <a:t>热度</a:t>
            </a:r>
            <a:r>
              <a:rPr lang="en-US" altLang="zh-CN" dirty="0" smtClean="0"/>
              <a:t>*</a:t>
            </a:r>
            <a:endParaRPr lang="zh-CN" altLang="en-US" dirty="0"/>
          </a:p>
        </p:txBody>
      </p:sp>
      <p:sp>
        <p:nvSpPr>
          <p:cNvPr id="4" name="TextBox 3"/>
          <p:cNvSpPr txBox="1"/>
          <p:nvPr/>
        </p:nvSpPr>
        <p:spPr>
          <a:xfrm>
            <a:off x="683568" y="5746691"/>
            <a:ext cx="7776865" cy="830997"/>
          </a:xfrm>
          <a:prstGeom prst="rect">
            <a:avLst/>
          </a:prstGeom>
          <a:noFill/>
        </p:spPr>
        <p:txBody>
          <a:bodyPr wrap="square" rtlCol="0">
            <a:spAutoFit/>
          </a:bodyPr>
          <a:lstStyle/>
          <a:p>
            <a:r>
              <a:rPr lang="en-US" altLang="zh-CN" sz="1600" dirty="0" smtClean="0"/>
              <a:t>*</a:t>
            </a:r>
            <a:r>
              <a:rPr lang="en-US" altLang="zh-CN" sz="1600" dirty="0" err="1" smtClean="0"/>
              <a:t>Jakob</a:t>
            </a:r>
            <a:r>
              <a:rPr lang="en-US" altLang="zh-CN" sz="1600" dirty="0" smtClean="0"/>
              <a:t> Nielsen. </a:t>
            </a:r>
            <a:r>
              <a:rPr lang="en-US" altLang="zh-CN" sz="1600" i="1" dirty="0"/>
              <a:t>F-Shaped Pattern For Reading Web </a:t>
            </a:r>
            <a:r>
              <a:rPr lang="en-US" altLang="zh-CN" sz="1600" i="1" dirty="0" smtClean="0"/>
              <a:t>Content</a:t>
            </a:r>
            <a:r>
              <a:rPr lang="en-US" altLang="zh-CN" sz="1600" dirty="0" smtClean="0"/>
              <a:t>[OL]. </a:t>
            </a:r>
            <a:r>
              <a:rPr lang="en-US" altLang="zh-CN" sz="1600" dirty="0"/>
              <a:t> </a:t>
            </a:r>
            <a:r>
              <a:rPr lang="en-US" altLang="zh-CN" sz="1600" dirty="0">
                <a:hlinkClick r:id="rId2"/>
              </a:rPr>
              <a:t>http://www.nngroup.com/articles/f-shaped-pattern-reading-web-content</a:t>
            </a:r>
            <a:r>
              <a:rPr lang="en-US" altLang="zh-CN" sz="1600" dirty="0" smtClean="0">
                <a:hlinkClick r:id="rId2"/>
              </a:rPr>
              <a:t>/</a:t>
            </a:r>
            <a:r>
              <a:rPr lang="en-US" altLang="zh-CN" sz="1600" dirty="0" smtClean="0"/>
              <a:t>. 2014</a:t>
            </a:r>
            <a:endParaRPr lang="en-US" altLang="zh-CN" sz="1600" dirty="0"/>
          </a:p>
        </p:txBody>
      </p:sp>
      <p:pic>
        <p:nvPicPr>
          <p:cNvPr id="5" name="Picture 6" descr="C:\Documents and Settings\WangLu\桌面\f.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20" y="3472085"/>
            <a:ext cx="3071812"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Documents and Settings\WangLu\桌面\9bca9e24b0f2149c7f0049ffbfbf054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070" y="3543523"/>
            <a:ext cx="4678362"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nvCxnSpPr>
        <p:spPr>
          <a:xfrm>
            <a:off x="467544" y="5746691"/>
            <a:ext cx="820891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6082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安静的结构</a:t>
            </a:r>
            <a:endParaRPr lang="zh-CN" altLang="en-US" dirty="0"/>
          </a:p>
        </p:txBody>
      </p:sp>
      <p:sp>
        <p:nvSpPr>
          <p:cNvPr id="3" name="内容占位符 2"/>
          <p:cNvSpPr>
            <a:spLocks noGrp="1"/>
          </p:cNvSpPr>
          <p:nvPr>
            <p:ph idx="1"/>
          </p:nvPr>
        </p:nvSpPr>
        <p:spPr/>
        <p:txBody>
          <a:bodyPr/>
          <a:lstStyle/>
          <a:p>
            <a:r>
              <a:rPr lang="zh-CN" altLang="en-US" dirty="0"/>
              <a:t>在设计以内容为主的新闻类网站时，应该运用</a:t>
            </a:r>
            <a:r>
              <a:rPr lang="zh-CN" altLang="en-US" b="1" dirty="0">
                <a:solidFill>
                  <a:srgbClr val="C00000"/>
                </a:solidFill>
              </a:rPr>
              <a:t>干净</a:t>
            </a:r>
            <a:r>
              <a:rPr lang="zh-CN" altLang="en-US" dirty="0"/>
              <a:t>的结构和</a:t>
            </a:r>
            <a:r>
              <a:rPr lang="zh-CN" altLang="en-US" b="1" dirty="0">
                <a:solidFill>
                  <a:srgbClr val="C00000"/>
                </a:solidFill>
              </a:rPr>
              <a:t>清晰</a:t>
            </a:r>
            <a:r>
              <a:rPr lang="zh-CN" altLang="en-US" dirty="0"/>
              <a:t>的元素组合</a:t>
            </a:r>
            <a:r>
              <a:rPr lang="zh-CN" altLang="en-US" dirty="0" smtClean="0"/>
              <a:t>。</a:t>
            </a:r>
            <a:endParaRPr lang="en-US" altLang="zh-CN" dirty="0" smtClean="0"/>
          </a:p>
          <a:p>
            <a:r>
              <a:rPr lang="en-US" altLang="zh-CN" dirty="0" smtClean="0"/>
              <a:t>CNN.com</a:t>
            </a:r>
            <a:r>
              <a:rPr lang="zh-CN" altLang="en-US" dirty="0"/>
              <a:t>的主页  </a:t>
            </a:r>
            <a:r>
              <a:rPr lang="en-US" altLang="zh-CN" dirty="0">
                <a:solidFill>
                  <a:srgbClr val="C00000"/>
                </a:solidFill>
              </a:rPr>
              <a:t>PK</a:t>
            </a:r>
            <a:r>
              <a:rPr lang="zh-CN" altLang="en-US" dirty="0"/>
              <a:t> </a:t>
            </a:r>
            <a:r>
              <a:rPr lang="en-US" altLang="zh-CN" dirty="0"/>
              <a:t>USA Today</a:t>
            </a:r>
            <a:r>
              <a:rPr lang="zh-CN" altLang="en-US" dirty="0"/>
              <a:t>的主页</a:t>
            </a:r>
          </a:p>
          <a:p>
            <a:endParaRPr lang="zh-CN" altLang="en-US" dirty="0"/>
          </a:p>
        </p:txBody>
      </p:sp>
      <p:pic>
        <p:nvPicPr>
          <p:cNvPr id="4" name="Picture 2" descr="d1843af3475099cc0b46e049"/>
          <p:cNvPicPr>
            <a:picLocks noChangeAspect="1" noChangeArrowheads="1"/>
          </p:cNvPicPr>
          <p:nvPr/>
        </p:nvPicPr>
        <p:blipFill rotWithShape="1">
          <a:blip r:embed="rId2">
            <a:extLst>
              <a:ext uri="{28A0092B-C50C-407E-A947-70E740481C1C}">
                <a14:useLocalDpi xmlns:a14="http://schemas.microsoft.com/office/drawing/2010/main" val="0"/>
              </a:ext>
            </a:extLst>
          </a:blip>
          <a:srcRect b="19462"/>
          <a:stretch/>
        </p:blipFill>
        <p:spPr bwMode="auto">
          <a:xfrm>
            <a:off x="611560" y="3637539"/>
            <a:ext cx="7922022" cy="104320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3" descr="f250b7cb100d54fa53664f0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789667"/>
            <a:ext cx="7922022" cy="1663669"/>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4283968" y="1306129"/>
            <a:ext cx="4443845" cy="754719"/>
            <a:chOff x="4283968" y="1306129"/>
            <a:chExt cx="4443845" cy="754719"/>
          </a:xfrm>
        </p:grpSpPr>
        <p:sp>
          <p:nvSpPr>
            <p:cNvPr id="6" name="TextBox 5"/>
            <p:cNvSpPr txBox="1"/>
            <p:nvPr/>
          </p:nvSpPr>
          <p:spPr>
            <a:xfrm>
              <a:off x="4283968" y="1306129"/>
              <a:ext cx="4443845" cy="369332"/>
            </a:xfrm>
            <a:prstGeom prst="rect">
              <a:avLst/>
            </a:prstGeom>
            <a:noFill/>
          </p:spPr>
          <p:txBody>
            <a:bodyPr wrap="none" rtlCol="0">
              <a:spAutoFit/>
            </a:bodyPr>
            <a:lstStyle/>
            <a:p>
              <a:r>
                <a:rPr lang="en-US" altLang="zh-CN" dirty="0" smtClean="0"/>
                <a:t>CNN</a:t>
              </a:r>
              <a:r>
                <a:rPr lang="zh-CN" altLang="en-US" dirty="0" smtClean="0"/>
                <a:t>：</a:t>
              </a:r>
              <a:r>
                <a:rPr lang="en-US" altLang="zh-CN" dirty="0" smtClean="0"/>
                <a:t>		</a:t>
              </a:r>
              <a:r>
                <a:rPr lang="zh-CN" altLang="en-US" dirty="0" smtClean="0"/>
                <a:t>焦点</a:t>
              </a:r>
              <a:r>
                <a:rPr lang="zh-CN" altLang="en-US" b="1" dirty="0" smtClean="0">
                  <a:solidFill>
                    <a:srgbClr val="C00000"/>
                  </a:solidFill>
                </a:rPr>
                <a:t>集中</a:t>
              </a:r>
              <a:r>
                <a:rPr lang="zh-CN" altLang="en-US" dirty="0" smtClean="0"/>
                <a:t>（导航</a:t>
              </a:r>
              <a:r>
                <a:rPr lang="en-US" altLang="zh-CN" dirty="0" smtClean="0"/>
                <a:t>/</a:t>
              </a:r>
              <a:r>
                <a:rPr lang="zh-CN" altLang="en-US" dirty="0" smtClean="0"/>
                <a:t>搜索）</a:t>
              </a:r>
              <a:endParaRPr lang="zh-CN" altLang="en-US" dirty="0"/>
            </a:p>
          </p:txBody>
        </p:sp>
        <p:sp>
          <p:nvSpPr>
            <p:cNvPr id="7" name="TextBox 6"/>
            <p:cNvSpPr txBox="1"/>
            <p:nvPr/>
          </p:nvSpPr>
          <p:spPr>
            <a:xfrm>
              <a:off x="4283968" y="1691516"/>
              <a:ext cx="2957861" cy="369332"/>
            </a:xfrm>
            <a:prstGeom prst="rect">
              <a:avLst/>
            </a:prstGeom>
            <a:noFill/>
          </p:spPr>
          <p:txBody>
            <a:bodyPr wrap="none" rtlCol="0">
              <a:spAutoFit/>
            </a:bodyPr>
            <a:lstStyle/>
            <a:p>
              <a:r>
                <a:rPr lang="en-US" altLang="zh-CN" dirty="0" smtClean="0"/>
                <a:t>USA Today</a:t>
              </a:r>
              <a:r>
                <a:rPr lang="zh-CN" altLang="en-US" dirty="0" smtClean="0"/>
                <a:t>：</a:t>
              </a:r>
              <a:r>
                <a:rPr lang="en-US" altLang="zh-CN" dirty="0" smtClean="0"/>
                <a:t>	</a:t>
              </a:r>
              <a:r>
                <a:rPr lang="zh-CN" altLang="en-US" dirty="0" smtClean="0"/>
                <a:t>焦点</a:t>
              </a:r>
              <a:r>
                <a:rPr lang="zh-CN" altLang="en-US" b="1" dirty="0" smtClean="0">
                  <a:solidFill>
                    <a:srgbClr val="C00000"/>
                  </a:solidFill>
                </a:rPr>
                <a:t>分散</a:t>
              </a:r>
              <a:endParaRPr lang="zh-CN" altLang="en-US" b="1" dirty="0">
                <a:solidFill>
                  <a:srgbClr val="C00000"/>
                </a:solidFill>
              </a:endParaRPr>
            </a:p>
          </p:txBody>
        </p:sp>
        <p:sp>
          <p:nvSpPr>
            <p:cNvPr id="8" name="矩形 7"/>
            <p:cNvSpPr/>
            <p:nvPr/>
          </p:nvSpPr>
          <p:spPr>
            <a:xfrm>
              <a:off x="4283968" y="1306129"/>
              <a:ext cx="4249614" cy="754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97799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687041"/>
            <a:ext cx="4019550" cy="36861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820392"/>
            <a:ext cx="4010025" cy="34194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sp>
        <p:nvSpPr>
          <p:cNvPr id="6" name="TextBox 3"/>
          <p:cNvSpPr txBox="1">
            <a:spLocks noChangeArrowheads="1"/>
          </p:cNvSpPr>
          <p:nvPr/>
        </p:nvSpPr>
        <p:spPr bwMode="auto">
          <a:xfrm>
            <a:off x="2169517" y="1408666"/>
            <a:ext cx="75009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t>CNN</a:t>
            </a:r>
            <a:endParaRPr lang="zh-CN" altLang="en-US" sz="2000" dirty="0"/>
          </a:p>
        </p:txBody>
      </p:sp>
      <p:sp>
        <p:nvSpPr>
          <p:cNvPr id="7" name="TextBox 4"/>
          <p:cNvSpPr txBox="1">
            <a:spLocks noChangeArrowheads="1"/>
          </p:cNvSpPr>
          <p:nvPr/>
        </p:nvSpPr>
        <p:spPr bwMode="auto">
          <a:xfrm>
            <a:off x="5903119" y="1408666"/>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t>USA Today</a:t>
            </a:r>
            <a:endParaRPr lang="zh-CN" altLang="en-US" sz="2000" dirty="0"/>
          </a:p>
        </p:txBody>
      </p:sp>
      <p:cxnSp>
        <p:nvCxnSpPr>
          <p:cNvPr id="9" name="直接连接符 8"/>
          <p:cNvCxnSpPr/>
          <p:nvPr/>
        </p:nvCxnSpPr>
        <p:spPr>
          <a:xfrm>
            <a:off x="4604110" y="1408666"/>
            <a:ext cx="0" cy="3831201"/>
          </a:xfrm>
          <a:prstGeom prst="line">
            <a:avLst/>
          </a:prstGeom>
          <a:ln cmpd="dbl">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14262" y="5363924"/>
            <a:ext cx="3297698" cy="369332"/>
          </a:xfrm>
          <a:prstGeom prst="rect">
            <a:avLst/>
          </a:prstGeom>
          <a:noFill/>
        </p:spPr>
        <p:txBody>
          <a:bodyPr wrap="none" rtlCol="0">
            <a:spAutoFit/>
          </a:bodyPr>
          <a:lstStyle/>
          <a:p>
            <a:r>
              <a:rPr lang="zh-CN" altLang="en-US" dirty="0" smtClean="0"/>
              <a:t>符合尼尔森的</a:t>
            </a:r>
            <a:r>
              <a:rPr lang="en-US" altLang="zh-CN" dirty="0" smtClean="0"/>
              <a:t>F</a:t>
            </a:r>
            <a:r>
              <a:rPr lang="zh-CN" altLang="en-US" dirty="0" smtClean="0"/>
              <a:t>型浏览习惯结论</a:t>
            </a:r>
            <a:endParaRPr lang="zh-CN" altLang="en-US" dirty="0"/>
          </a:p>
        </p:txBody>
      </p:sp>
      <p:sp>
        <p:nvSpPr>
          <p:cNvPr id="12" name="TextBox 11"/>
          <p:cNvSpPr txBox="1"/>
          <p:nvPr/>
        </p:nvSpPr>
        <p:spPr>
          <a:xfrm>
            <a:off x="5291301" y="5363924"/>
            <a:ext cx="2723823" cy="369332"/>
          </a:xfrm>
          <a:prstGeom prst="rect">
            <a:avLst/>
          </a:prstGeom>
          <a:noFill/>
        </p:spPr>
        <p:txBody>
          <a:bodyPr wrap="none" rtlCol="0">
            <a:spAutoFit/>
          </a:bodyPr>
          <a:lstStyle/>
          <a:p>
            <a:r>
              <a:rPr lang="zh-CN" altLang="en-US" dirty="0" smtClean="0"/>
              <a:t>违背自然的人眼运动方式</a:t>
            </a:r>
            <a:endParaRPr lang="zh-CN" altLang="en-US" dirty="0"/>
          </a:p>
        </p:txBody>
      </p:sp>
      <p:cxnSp>
        <p:nvCxnSpPr>
          <p:cNvPr id="14" name="直接箭头连接符 13"/>
          <p:cNvCxnSpPr/>
          <p:nvPr/>
        </p:nvCxnSpPr>
        <p:spPr>
          <a:xfrm>
            <a:off x="1547664" y="2780928"/>
            <a:ext cx="72008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1547664" y="2780928"/>
            <a:ext cx="720080" cy="7920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547664" y="3573016"/>
            <a:ext cx="72008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1547664" y="3573016"/>
            <a:ext cx="720080" cy="9361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1547664" y="4509120"/>
            <a:ext cx="621853"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5364088" y="2780928"/>
            <a:ext cx="0" cy="5433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5364088" y="2780928"/>
            <a:ext cx="1289124" cy="5433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653212" y="2780928"/>
            <a:ext cx="1" cy="5433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653213" y="2780928"/>
            <a:ext cx="1361911" cy="5433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8015124" y="2780928"/>
            <a:ext cx="0" cy="5433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5364088" y="3324266"/>
            <a:ext cx="2651036" cy="82481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364088" y="4149080"/>
            <a:ext cx="0" cy="7200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06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50"/>
                                        <p:tgtEl>
                                          <p:spTgt spid="14"/>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250"/>
                                        <p:tgtEl>
                                          <p:spTgt spid="16"/>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250"/>
                                        <p:tgtEl>
                                          <p:spTgt spid="18"/>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250"/>
                                        <p:tgtEl>
                                          <p:spTgt spid="20"/>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25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250"/>
                                        <p:tgtEl>
                                          <p:spTgt spid="25"/>
                                        </p:tgtEl>
                                      </p:cBhvr>
                                    </p:animEffect>
                                  </p:childTnLst>
                                </p:cTn>
                              </p:par>
                            </p:childTnLst>
                          </p:cTn>
                        </p:par>
                        <p:par>
                          <p:cTn id="29" fill="hold">
                            <p:stCondLst>
                              <p:cond delay="250"/>
                            </p:stCondLst>
                            <p:childTnLst>
                              <p:par>
                                <p:cTn id="30" presetID="22" presetClass="entr" presetSubtype="8"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250"/>
                                        <p:tgtEl>
                                          <p:spTgt spid="27"/>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up)">
                                      <p:cBhvr>
                                        <p:cTn id="36" dur="250"/>
                                        <p:tgtEl>
                                          <p:spTgt spid="29"/>
                                        </p:tgtEl>
                                      </p:cBhvr>
                                    </p:animEffect>
                                  </p:childTnLst>
                                </p:cTn>
                              </p:par>
                            </p:childTnLst>
                          </p:cTn>
                        </p:par>
                        <p:par>
                          <p:cTn id="37" fill="hold">
                            <p:stCondLst>
                              <p:cond delay="750"/>
                            </p:stCondLst>
                            <p:childTnLst>
                              <p:par>
                                <p:cTn id="38" presetID="22" presetClass="entr" presetSubtype="8"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250"/>
                                        <p:tgtEl>
                                          <p:spTgt spid="31"/>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250"/>
                                        <p:tgtEl>
                                          <p:spTgt spid="33"/>
                                        </p:tgtEl>
                                      </p:cBhvr>
                                    </p:animEffect>
                                  </p:childTnLst>
                                </p:cTn>
                              </p:par>
                            </p:childTnLst>
                          </p:cTn>
                        </p:par>
                        <p:par>
                          <p:cTn id="45" fill="hold">
                            <p:stCondLst>
                              <p:cond delay="1250"/>
                            </p:stCondLst>
                            <p:childTnLst>
                              <p:par>
                                <p:cTn id="46" presetID="22" presetClass="entr" presetSubtype="2"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right)">
                                      <p:cBhvr>
                                        <p:cTn id="48" dur="250"/>
                                        <p:tgtEl>
                                          <p:spTgt spid="35"/>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e8bc9aafecea45cb7cd92a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96752"/>
            <a:ext cx="3366390" cy="4241651"/>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3" descr="0892a12bf83ed3fde6cd40a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196752"/>
            <a:ext cx="3366390" cy="4258483"/>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99593" y="5455235"/>
            <a:ext cx="3366390" cy="646331"/>
          </a:xfrm>
          <a:prstGeom prst="rect">
            <a:avLst/>
          </a:prstGeom>
          <a:noFill/>
        </p:spPr>
        <p:txBody>
          <a:bodyPr wrap="square" rtlCol="0">
            <a:spAutoFit/>
          </a:bodyPr>
          <a:lstStyle/>
          <a:p>
            <a:r>
              <a:rPr lang="zh-CN" altLang="en-US" dirty="0"/>
              <a:t>显著的一致性：极简且清楚的空间结构</a:t>
            </a:r>
          </a:p>
        </p:txBody>
      </p:sp>
      <p:sp>
        <p:nvSpPr>
          <p:cNvPr id="10" name="TextBox 9"/>
          <p:cNvSpPr txBox="1"/>
          <p:nvPr/>
        </p:nvSpPr>
        <p:spPr>
          <a:xfrm>
            <a:off x="4788024" y="5455235"/>
            <a:ext cx="3366390" cy="646331"/>
          </a:xfrm>
          <a:prstGeom prst="rect">
            <a:avLst/>
          </a:prstGeom>
          <a:noFill/>
        </p:spPr>
        <p:txBody>
          <a:bodyPr wrap="square" rtlCol="0">
            <a:spAutoFit/>
          </a:bodyPr>
          <a:lstStyle/>
          <a:p>
            <a:r>
              <a:rPr lang="zh-CN" altLang="en-US" dirty="0"/>
              <a:t>不一致性：粗糙，杂糅，宽度混乱</a:t>
            </a:r>
          </a:p>
        </p:txBody>
      </p:sp>
    </p:spTree>
    <p:extLst>
      <p:ext uri="{BB962C8B-B14F-4D97-AF65-F5344CB8AC3E}">
        <p14:creationId xmlns:p14="http://schemas.microsoft.com/office/powerpoint/2010/main" val="34128650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人机交互的研究内容</a:t>
            </a:r>
            <a:endParaRPr lang="zh-CN" altLang="en-US" dirty="0"/>
          </a:p>
        </p:txBody>
      </p:sp>
      <p:sp>
        <p:nvSpPr>
          <p:cNvPr id="3" name="内容占位符 2"/>
          <p:cNvSpPr>
            <a:spLocks noGrp="1"/>
          </p:cNvSpPr>
          <p:nvPr>
            <p:ph idx="1"/>
          </p:nvPr>
        </p:nvSpPr>
        <p:spPr/>
        <p:txBody>
          <a:bodyPr/>
          <a:lstStyle/>
          <a:p>
            <a:r>
              <a:rPr lang="zh-CN" altLang="en-US" dirty="0" smtClean="0"/>
              <a:t>移动界面设计</a:t>
            </a:r>
            <a:r>
              <a:rPr lang="en-US" altLang="zh-CN" dirty="0" smtClean="0"/>
              <a:t>——</a:t>
            </a:r>
            <a:r>
              <a:rPr lang="zh-CN" altLang="en-US" dirty="0" smtClean="0"/>
              <a:t>第</a:t>
            </a:r>
            <a:r>
              <a:rPr lang="en-US" altLang="zh-CN" dirty="0" smtClean="0"/>
              <a:t>8</a:t>
            </a:r>
            <a:r>
              <a:rPr lang="zh-CN" altLang="en-US" dirty="0" smtClean="0"/>
              <a:t>章</a:t>
            </a:r>
            <a:endParaRPr lang="en-US" altLang="zh-CN" dirty="0" smtClean="0"/>
          </a:p>
          <a:p>
            <a:pPr lvl="1"/>
            <a:r>
              <a:rPr lang="zh-CN" altLang="en-US" sz="2400" dirty="0"/>
              <a:t>移动界面的</a:t>
            </a:r>
            <a:r>
              <a:rPr lang="zh-CN" altLang="en-US" sz="2400" b="1" dirty="0">
                <a:solidFill>
                  <a:srgbClr val="C00000"/>
                </a:solidFill>
              </a:rPr>
              <a:t>设计</a:t>
            </a:r>
            <a:r>
              <a:rPr lang="zh-CN" altLang="en-US" sz="2400" b="1" dirty="0" smtClean="0">
                <a:solidFill>
                  <a:srgbClr val="C00000"/>
                </a:solidFill>
              </a:rPr>
              <a:t>方法</a:t>
            </a:r>
            <a:endParaRPr lang="en-US" altLang="zh-CN" sz="2400" b="1" dirty="0" smtClean="0">
              <a:solidFill>
                <a:srgbClr val="C00000"/>
              </a:solidFill>
            </a:endParaRPr>
          </a:p>
          <a:p>
            <a:pPr lvl="1"/>
            <a:r>
              <a:rPr lang="zh-CN" altLang="en-US" sz="2400" dirty="0"/>
              <a:t>移动界面</a:t>
            </a:r>
            <a:r>
              <a:rPr lang="zh-CN" altLang="en-US" sz="2400" b="1" dirty="0">
                <a:solidFill>
                  <a:srgbClr val="C00000"/>
                </a:solidFill>
              </a:rPr>
              <a:t>可用性与评估原则</a:t>
            </a:r>
            <a:endParaRPr lang="en-US" altLang="zh-CN" sz="2400" b="1" dirty="0" smtClean="0">
              <a:solidFill>
                <a:srgbClr val="C00000"/>
              </a:solidFill>
            </a:endParaRPr>
          </a:p>
          <a:p>
            <a:pPr lvl="1"/>
            <a:r>
              <a:rPr lang="zh-CN" altLang="en-US" sz="2400" dirty="0"/>
              <a:t>移动界面</a:t>
            </a:r>
            <a:r>
              <a:rPr lang="zh-CN" altLang="en-US" sz="2400" b="1" dirty="0">
                <a:solidFill>
                  <a:srgbClr val="C00000"/>
                </a:solidFill>
              </a:rPr>
              <a:t>导航技术</a:t>
            </a:r>
            <a:endParaRPr lang="en-US" altLang="zh-CN" sz="2400" b="1" dirty="0" smtClean="0">
              <a:solidFill>
                <a:srgbClr val="C00000"/>
              </a:solidFill>
            </a:endParaRPr>
          </a:p>
          <a:p>
            <a:pPr lvl="1"/>
            <a:r>
              <a:rPr lang="zh-CN" altLang="en-US" sz="2400" dirty="0"/>
              <a:t>移动界面的</a:t>
            </a:r>
            <a:r>
              <a:rPr lang="zh-CN" altLang="en-US" sz="2400" b="1" dirty="0">
                <a:solidFill>
                  <a:srgbClr val="C00000"/>
                </a:solidFill>
              </a:rPr>
              <a:t>实现技术和开发工具</a:t>
            </a:r>
            <a:endParaRPr lang="en-US" altLang="zh-CN" b="1" dirty="0" smtClean="0">
              <a:solidFill>
                <a:srgbClr val="C00000"/>
              </a:solidFill>
            </a:endParaRPr>
          </a:p>
          <a:p>
            <a:pPr lvl="1"/>
            <a:endParaRPr lang="zh-CN" altLang="en-US" dirty="0"/>
          </a:p>
        </p:txBody>
      </p:sp>
      <p:pic>
        <p:nvPicPr>
          <p:cNvPr id="4" name="Picture 5" descr="C:\Documents and Settings\WangLu\桌面\新建文件夹\12C0I2D-45M.png"/>
          <p:cNvPicPr>
            <a:picLocks noChangeAspect="1" noChangeArrowheads="1"/>
          </p:cNvPicPr>
          <p:nvPr/>
        </p:nvPicPr>
        <p:blipFill rotWithShape="1">
          <a:blip r:embed="rId2">
            <a:extLst>
              <a:ext uri="{28A0092B-C50C-407E-A947-70E740481C1C}">
                <a14:useLocalDpi xmlns:a14="http://schemas.microsoft.com/office/drawing/2010/main" val="0"/>
              </a:ext>
            </a:extLst>
          </a:blip>
          <a:srcRect t="6848" b="4537"/>
          <a:stretch/>
        </p:blipFill>
        <p:spPr bwMode="auto">
          <a:xfrm>
            <a:off x="6121746" y="692696"/>
            <a:ext cx="2516187" cy="574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62439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人机交互的发展历史</a:t>
            </a:r>
            <a:endParaRPr lang="zh-CN" altLang="en-US" dirty="0"/>
          </a:p>
        </p:txBody>
      </p:sp>
      <p:sp>
        <p:nvSpPr>
          <p:cNvPr id="3" name="内容占位符 2"/>
          <p:cNvSpPr>
            <a:spLocks noGrp="1"/>
          </p:cNvSpPr>
          <p:nvPr>
            <p:ph idx="1"/>
          </p:nvPr>
        </p:nvSpPr>
        <p:spPr/>
        <p:txBody>
          <a:bodyPr/>
          <a:lstStyle/>
          <a:p>
            <a:r>
              <a:rPr lang="zh-CN" altLang="en-US" dirty="0"/>
              <a:t>人机交互的发展过程，也是人适应计算机到计算机不断地适应人的发展过程。它经历</a:t>
            </a:r>
            <a:r>
              <a:rPr lang="zh-CN" altLang="en-US" dirty="0" smtClean="0"/>
              <a:t>了三个</a:t>
            </a:r>
            <a:r>
              <a:rPr lang="zh-CN" altLang="en-US" dirty="0"/>
              <a:t>阶段：</a:t>
            </a:r>
          </a:p>
          <a:p>
            <a:endParaRPr lang="zh-CN" altLang="en-US" dirty="0"/>
          </a:p>
        </p:txBody>
      </p:sp>
      <p:pic>
        <p:nvPicPr>
          <p:cNvPr id="5" name="Picture 1036" descr="evolut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5013176"/>
            <a:ext cx="4870301" cy="1502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图示 3"/>
          <p:cNvGraphicFramePr/>
          <p:nvPr>
            <p:extLst>
              <p:ext uri="{D42A27DB-BD31-4B8C-83A1-F6EECF244321}">
                <p14:modId xmlns:p14="http://schemas.microsoft.com/office/powerpoint/2010/main" val="3456823547"/>
              </p:ext>
            </p:extLst>
          </p:nvPr>
        </p:nvGraphicFramePr>
        <p:xfrm>
          <a:off x="179512" y="3068960"/>
          <a:ext cx="7704856" cy="2983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6767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人机交互的发展历史</a:t>
            </a:r>
            <a:endParaRPr lang="zh-CN" altLang="en-US" dirty="0"/>
          </a:p>
        </p:txBody>
      </p:sp>
      <p:sp>
        <p:nvSpPr>
          <p:cNvPr id="3" name="内容占位符 2"/>
          <p:cNvSpPr>
            <a:spLocks noGrp="1"/>
          </p:cNvSpPr>
          <p:nvPr>
            <p:ph idx="1"/>
          </p:nvPr>
        </p:nvSpPr>
        <p:spPr/>
        <p:txBody>
          <a:bodyPr/>
          <a:lstStyle/>
          <a:p>
            <a:pPr lvl="0"/>
            <a:r>
              <a:rPr lang="zh-CN" altLang="en-US" dirty="0" smtClean="0"/>
              <a:t>初级阶段</a:t>
            </a:r>
            <a:r>
              <a:rPr lang="en-US" altLang="zh-CN" dirty="0" smtClean="0"/>
              <a:t>——</a:t>
            </a:r>
            <a:r>
              <a:rPr lang="zh-CN" altLang="en-US" dirty="0" smtClean="0"/>
              <a:t>命令行界面交互阶段</a:t>
            </a:r>
            <a:endParaRPr lang="en-US" altLang="zh-CN" dirty="0" smtClean="0"/>
          </a:p>
          <a:p>
            <a:pPr lvl="1"/>
            <a:r>
              <a:rPr lang="zh-CN" altLang="en-US" dirty="0"/>
              <a:t>计算机语言经历了由最初的机器语言，而后是汇编语言，直至高级语言的发展过程。这个过程也可以看作早期的人机交互的一个发展过程</a:t>
            </a:r>
          </a:p>
        </p:txBody>
      </p:sp>
      <p:grpSp>
        <p:nvGrpSpPr>
          <p:cNvPr id="7" name="组合 6"/>
          <p:cNvGrpSpPr/>
          <p:nvPr/>
        </p:nvGrpSpPr>
        <p:grpSpPr>
          <a:xfrm>
            <a:off x="618285" y="4005064"/>
            <a:ext cx="3535183" cy="2088232"/>
            <a:chOff x="755577" y="4149080"/>
            <a:chExt cx="2438057" cy="1440160"/>
          </a:xfrm>
        </p:grpSpPr>
        <p:pic>
          <p:nvPicPr>
            <p:cNvPr id="4" name="Picture 1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239" y="4303316"/>
              <a:ext cx="1149350" cy="118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3936" y="4518422"/>
              <a:ext cx="1071563" cy="75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55577" y="4149080"/>
              <a:ext cx="2438057"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1633188" y="6084004"/>
            <a:ext cx="1569660" cy="369332"/>
          </a:xfrm>
          <a:prstGeom prst="rect">
            <a:avLst/>
          </a:prstGeom>
          <a:noFill/>
        </p:spPr>
        <p:txBody>
          <a:bodyPr wrap="none" rtlCol="0">
            <a:spAutoFit/>
          </a:bodyPr>
          <a:lstStyle/>
          <a:p>
            <a:r>
              <a:rPr lang="zh-CN" altLang="en-US" dirty="0" smtClean="0"/>
              <a:t>打孔编程阶段</a:t>
            </a:r>
            <a:endParaRPr lang="zh-CN" altLang="en-US" dirty="0"/>
          </a:p>
        </p:txBody>
      </p:sp>
      <p:sp>
        <p:nvSpPr>
          <p:cNvPr id="11" name="TextBox 10"/>
          <p:cNvSpPr txBox="1"/>
          <p:nvPr/>
        </p:nvSpPr>
        <p:spPr>
          <a:xfrm>
            <a:off x="5593229" y="6084004"/>
            <a:ext cx="2363147" cy="369332"/>
          </a:xfrm>
          <a:prstGeom prst="rect">
            <a:avLst/>
          </a:prstGeom>
          <a:noFill/>
        </p:spPr>
        <p:txBody>
          <a:bodyPr wrap="none" rtlCol="0">
            <a:spAutoFit/>
          </a:bodyPr>
          <a:lstStyle/>
          <a:p>
            <a:r>
              <a:rPr lang="zh-CN" altLang="en-US" dirty="0" smtClean="0"/>
              <a:t>汇编</a:t>
            </a:r>
            <a:r>
              <a:rPr lang="en-US" altLang="zh-CN" dirty="0" smtClean="0"/>
              <a:t>/</a:t>
            </a:r>
            <a:r>
              <a:rPr lang="zh-CN" altLang="en-US" dirty="0" smtClean="0"/>
              <a:t>命令行界面时代</a:t>
            </a:r>
            <a:endParaRPr lang="zh-CN" altLang="en-US" dirty="0"/>
          </a:p>
        </p:txBody>
      </p:sp>
      <p:sp>
        <p:nvSpPr>
          <p:cNvPr id="9" name="右箭头 8"/>
          <p:cNvSpPr/>
          <p:nvPr/>
        </p:nvSpPr>
        <p:spPr>
          <a:xfrm>
            <a:off x="4153468" y="4941168"/>
            <a:ext cx="50405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657524" y="4005064"/>
            <a:ext cx="3874916" cy="2088232"/>
            <a:chOff x="4379736" y="4005064"/>
            <a:chExt cx="3874916" cy="2088232"/>
          </a:xfrm>
        </p:grpSpPr>
        <p:pic>
          <p:nvPicPr>
            <p:cNvPr id="10242" name="Picture 2" descr="https://ss1.bdstatic.com/70cFuXSh_Q1YnxGkpoWK1HF6hhy/it/u=1480820500,115123639&amp;fm=26&amp;gp=0.jpg"/>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4456272" y="4116885"/>
              <a:ext cx="1412858" cy="18645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46" name="Picture 6" descr="https://bkimg.cdn.bcebos.com/pic/b58f8c5494eef01fc7cda730eefe9925bd317d6e?x-bce-process=image/watermark,g_7,image_d2F0ZXIvYmFpa2U4MA==,xp_5,yp_5"/>
            <p:cNvPicPr>
              <a:picLocks noChangeAspect="1" noChangeArrowheads="1"/>
            </p:cNvPicPr>
            <p:nvPr/>
          </p:nvPicPr>
          <p:blipFill rotWithShape="1">
            <a:blip r:embed="rId5">
              <a:extLst>
                <a:ext uri="{28A0092B-C50C-407E-A947-70E740481C1C}">
                  <a14:useLocalDpi xmlns:a14="http://schemas.microsoft.com/office/drawing/2010/main" val="0"/>
                </a:ext>
              </a:extLst>
            </a:blip>
            <a:srcRect r="24042"/>
            <a:stretch/>
          </p:blipFill>
          <p:spPr bwMode="auto">
            <a:xfrm>
              <a:off x="5987108" y="4116885"/>
              <a:ext cx="2172722" cy="186459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4379736" y="4005064"/>
              <a:ext cx="3874916" cy="20882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513557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本章目标</a:t>
            </a:r>
            <a:endParaRPr lang="zh-CN" altLang="en-US" dirty="0"/>
          </a:p>
        </p:txBody>
      </p:sp>
      <p:sp>
        <p:nvSpPr>
          <p:cNvPr id="3" name="内容占位符 2"/>
          <p:cNvSpPr>
            <a:spLocks noGrp="1"/>
          </p:cNvSpPr>
          <p:nvPr>
            <p:ph idx="1"/>
          </p:nvPr>
        </p:nvSpPr>
        <p:spPr/>
        <p:txBody>
          <a:bodyPr/>
          <a:lstStyle/>
          <a:p>
            <a:r>
              <a:rPr lang="zh-CN" altLang="en-US" dirty="0"/>
              <a:t>掌握人机交互的</a:t>
            </a:r>
            <a:r>
              <a:rPr lang="zh-CN" altLang="en-US" dirty="0" smtClean="0"/>
              <a:t>概念</a:t>
            </a:r>
            <a:r>
              <a:rPr lang="en-US" altLang="zh-CN" dirty="0" smtClean="0"/>
              <a:t>——</a:t>
            </a:r>
            <a:r>
              <a:rPr lang="zh-CN" altLang="en-US" b="1" dirty="0" smtClean="0">
                <a:solidFill>
                  <a:srgbClr val="FF0000"/>
                </a:solidFill>
              </a:rPr>
              <a:t>是什么？</a:t>
            </a:r>
            <a:endParaRPr lang="en-US" altLang="zh-CN" b="1" dirty="0" smtClean="0">
              <a:solidFill>
                <a:srgbClr val="FF0000"/>
              </a:solidFill>
            </a:endParaRPr>
          </a:p>
          <a:p>
            <a:endParaRPr lang="zh-CN" altLang="en-US" dirty="0"/>
          </a:p>
          <a:p>
            <a:r>
              <a:rPr lang="zh-CN" altLang="en-US" dirty="0"/>
              <a:t>掌握人机交互的研究</a:t>
            </a:r>
            <a:r>
              <a:rPr lang="zh-CN" altLang="en-US" dirty="0" smtClean="0"/>
              <a:t>内容</a:t>
            </a:r>
            <a:r>
              <a:rPr lang="en-US" altLang="zh-CN" dirty="0" smtClean="0"/>
              <a:t>——</a:t>
            </a:r>
            <a:r>
              <a:rPr lang="zh-CN" altLang="en-US" b="1" dirty="0" smtClean="0">
                <a:solidFill>
                  <a:srgbClr val="FF0000"/>
                </a:solidFill>
              </a:rPr>
              <a:t>研究什么？</a:t>
            </a:r>
            <a:endParaRPr lang="en-US" altLang="zh-CN" b="1" dirty="0" smtClean="0">
              <a:solidFill>
                <a:srgbClr val="FF0000"/>
              </a:solidFill>
            </a:endParaRPr>
          </a:p>
          <a:p>
            <a:endParaRPr lang="zh-CN" altLang="en-US" dirty="0"/>
          </a:p>
          <a:p>
            <a:r>
              <a:rPr lang="zh-CN" altLang="en-US" dirty="0"/>
              <a:t>了解人机交互的发展</a:t>
            </a:r>
            <a:r>
              <a:rPr lang="zh-CN" altLang="en-US" dirty="0" smtClean="0"/>
              <a:t>历史</a:t>
            </a:r>
            <a:r>
              <a:rPr lang="en-US" altLang="zh-CN" dirty="0" smtClean="0"/>
              <a:t>——</a:t>
            </a:r>
            <a:r>
              <a:rPr lang="zh-CN" altLang="en-US" b="1" dirty="0" smtClean="0">
                <a:solidFill>
                  <a:srgbClr val="FF0000"/>
                </a:solidFill>
              </a:rPr>
              <a:t>怎么来的？</a:t>
            </a:r>
            <a:endParaRPr lang="en-US" altLang="zh-CN" b="1" dirty="0" smtClean="0">
              <a:solidFill>
                <a:srgbClr val="FF0000"/>
              </a:solidFill>
            </a:endParaRPr>
          </a:p>
          <a:p>
            <a:endParaRPr lang="zh-CN" altLang="en-US" dirty="0"/>
          </a:p>
          <a:p>
            <a:r>
              <a:rPr lang="zh-CN" altLang="en-US" dirty="0"/>
              <a:t>了解人机交互的</a:t>
            </a:r>
            <a:r>
              <a:rPr lang="zh-CN" altLang="en-US" dirty="0" smtClean="0"/>
              <a:t>应用</a:t>
            </a:r>
            <a:r>
              <a:rPr lang="en-US" altLang="zh-CN" dirty="0" smtClean="0"/>
              <a:t>——</a:t>
            </a:r>
            <a:r>
              <a:rPr lang="zh-CN" altLang="en-US" b="1" dirty="0" smtClean="0">
                <a:solidFill>
                  <a:srgbClr val="FF0000"/>
                </a:solidFill>
              </a:rPr>
              <a:t>有什么用？</a:t>
            </a:r>
            <a:endParaRPr lang="zh-CN" altLang="en-US" b="1" dirty="0">
              <a:solidFill>
                <a:srgbClr val="FF0000"/>
              </a:solidFill>
            </a:endParaRPr>
          </a:p>
        </p:txBody>
      </p:sp>
    </p:spTree>
    <p:extLst>
      <p:ext uri="{BB962C8B-B14F-4D97-AF65-F5344CB8AC3E}">
        <p14:creationId xmlns:p14="http://schemas.microsoft.com/office/powerpoint/2010/main" val="3654964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人机交互的发展历史</a:t>
            </a:r>
          </a:p>
        </p:txBody>
      </p:sp>
      <p:sp>
        <p:nvSpPr>
          <p:cNvPr id="3" name="内容占位符 2"/>
          <p:cNvSpPr>
            <a:spLocks noGrp="1"/>
          </p:cNvSpPr>
          <p:nvPr>
            <p:ph idx="1"/>
          </p:nvPr>
        </p:nvSpPr>
        <p:spPr/>
        <p:txBody>
          <a:bodyPr/>
          <a:lstStyle/>
          <a:p>
            <a:r>
              <a:rPr lang="zh-CN" altLang="en-US" dirty="0"/>
              <a:t>中级阶段</a:t>
            </a:r>
            <a:r>
              <a:rPr lang="en-US" altLang="zh-CN" dirty="0"/>
              <a:t>——</a:t>
            </a:r>
            <a:r>
              <a:rPr lang="zh-CN" altLang="en-US" dirty="0"/>
              <a:t>图形用户界面（</a:t>
            </a:r>
            <a:r>
              <a:rPr lang="en-US" altLang="zh-CN" dirty="0"/>
              <a:t>GUI</a:t>
            </a:r>
            <a:r>
              <a:rPr lang="zh-CN" altLang="en-US" dirty="0"/>
              <a:t>）</a:t>
            </a:r>
            <a:r>
              <a:rPr lang="zh-CN" altLang="en-US" dirty="0" smtClean="0"/>
              <a:t>阶段</a:t>
            </a:r>
            <a:endParaRPr lang="en-US" altLang="zh-CN" dirty="0" smtClean="0"/>
          </a:p>
          <a:p>
            <a:pPr lvl="1"/>
            <a:r>
              <a:rPr lang="zh-CN" altLang="en-US" dirty="0"/>
              <a:t>采用图形方式显示的计算机操作</a:t>
            </a:r>
            <a:r>
              <a:rPr lang="zh-CN" altLang="en-US" dirty="0" smtClean="0"/>
              <a:t>用户界面</a:t>
            </a:r>
            <a:endParaRPr lang="en-US" altLang="zh-CN" dirty="0" smtClean="0"/>
          </a:p>
          <a:p>
            <a:pPr lvl="1"/>
            <a:r>
              <a:rPr lang="zh-CN" altLang="en-US" dirty="0" smtClean="0"/>
              <a:t>允许</a:t>
            </a:r>
            <a:r>
              <a:rPr lang="zh-CN" altLang="en-US" dirty="0"/>
              <a:t>用户使用鼠标等输入设备操纵屏幕上的图标或菜单</a:t>
            </a:r>
            <a:r>
              <a:rPr lang="zh-CN" altLang="en-US" dirty="0" smtClean="0"/>
              <a:t>选项</a:t>
            </a:r>
            <a:endParaRPr lang="en-US" altLang="zh-CN" dirty="0"/>
          </a:p>
        </p:txBody>
      </p:sp>
      <p:cxnSp>
        <p:nvCxnSpPr>
          <p:cNvPr id="5" name="直接箭头连接符 4"/>
          <p:cNvCxnSpPr/>
          <p:nvPr/>
        </p:nvCxnSpPr>
        <p:spPr>
          <a:xfrm flipV="1">
            <a:off x="611560" y="4285178"/>
            <a:ext cx="7996143" cy="79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0482" name="Picture 2" descr="https://timgsa.baidu.com/timg?image&amp;quality=80&amp;size=b9999_10000&amp;sec=1585743088939&amp;di=59d9e0b71a84e8c164f7020fbc121b90&amp;imgtype=0&amp;src=http%3A%2F%2F5b0988e595225.cdn.sohucs.com%2Fq_70%2Cc_zoom%2Cw_640%2Fimages%2F20180319%2F892584f0d16a4134be0ddb8a44cf6968.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562" y="4523169"/>
            <a:ext cx="1607840" cy="1354103"/>
          </a:xfrm>
          <a:prstGeom prst="rect">
            <a:avLst/>
          </a:prstGeom>
          <a:noFill/>
          <a:extLst>
            <a:ext uri="{909E8E84-426E-40DD-AFC4-6F175D3DCCD1}">
              <a14:hiddenFill xmlns:a14="http://schemas.microsoft.com/office/drawing/2010/main">
                <a:solidFill>
                  <a:srgbClr val="FFFFFF"/>
                </a:solidFill>
              </a14:hiddenFill>
            </a:ext>
          </a:extLst>
        </p:spPr>
      </p:pic>
      <p:sp>
        <p:nvSpPr>
          <p:cNvPr id="7" name="椭圆 6"/>
          <p:cNvSpPr/>
          <p:nvPr/>
        </p:nvSpPr>
        <p:spPr>
          <a:xfrm>
            <a:off x="1353391" y="4221088"/>
            <a:ext cx="128181" cy="12818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7" idx="4"/>
            <a:endCxn id="20482" idx="0"/>
          </p:cNvCxnSpPr>
          <p:nvPr/>
        </p:nvCxnSpPr>
        <p:spPr>
          <a:xfrm>
            <a:off x="1417482" y="4349269"/>
            <a:ext cx="0" cy="1739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41229" y="3933056"/>
            <a:ext cx="1620957" cy="369332"/>
          </a:xfrm>
          <a:prstGeom prst="rect">
            <a:avLst/>
          </a:prstGeom>
          <a:noFill/>
        </p:spPr>
        <p:txBody>
          <a:bodyPr wrap="none" rtlCol="0">
            <a:spAutoFit/>
          </a:bodyPr>
          <a:lstStyle/>
          <a:p>
            <a:r>
              <a:rPr lang="en-US" altLang="zh-CN" dirty="0" smtClean="0">
                <a:solidFill>
                  <a:srgbClr val="C00000"/>
                </a:solidFill>
              </a:rPr>
              <a:t>20</a:t>
            </a:r>
            <a:r>
              <a:rPr lang="zh-CN" altLang="en-US" dirty="0" smtClean="0">
                <a:solidFill>
                  <a:srgbClr val="C00000"/>
                </a:solidFill>
              </a:rPr>
              <a:t>世纪</a:t>
            </a:r>
            <a:r>
              <a:rPr lang="en-US" altLang="zh-CN" dirty="0" smtClean="0">
                <a:solidFill>
                  <a:srgbClr val="C00000"/>
                </a:solidFill>
              </a:rPr>
              <a:t>60</a:t>
            </a:r>
            <a:r>
              <a:rPr lang="zh-CN" altLang="en-US" dirty="0" smtClean="0">
                <a:solidFill>
                  <a:srgbClr val="C00000"/>
                </a:solidFill>
              </a:rPr>
              <a:t>年代</a:t>
            </a:r>
            <a:endParaRPr lang="zh-CN" altLang="en-US" dirty="0">
              <a:solidFill>
                <a:srgbClr val="C00000"/>
              </a:solidFill>
            </a:endParaRPr>
          </a:p>
        </p:txBody>
      </p:sp>
      <p:sp>
        <p:nvSpPr>
          <p:cNvPr id="11" name="TextBox 10"/>
          <p:cNvSpPr txBox="1"/>
          <p:nvPr/>
        </p:nvSpPr>
        <p:spPr>
          <a:xfrm>
            <a:off x="395536" y="5879704"/>
            <a:ext cx="2043891" cy="523220"/>
          </a:xfrm>
          <a:prstGeom prst="rect">
            <a:avLst/>
          </a:prstGeom>
          <a:noFill/>
        </p:spPr>
        <p:txBody>
          <a:bodyPr wrap="square" rtlCol="0">
            <a:spAutoFit/>
          </a:bodyPr>
          <a:lstStyle/>
          <a:p>
            <a:r>
              <a:rPr lang="en-US" altLang="zh-CN" sz="1400" dirty="0" smtClean="0"/>
              <a:t>MIT</a:t>
            </a:r>
            <a:r>
              <a:rPr lang="zh-CN" altLang="en-US" sz="1400" dirty="0" smtClean="0"/>
              <a:t>的</a:t>
            </a:r>
            <a:r>
              <a:rPr lang="en-US" altLang="zh-CN" sz="1400" dirty="0" smtClean="0"/>
              <a:t>Ivan Sutherland</a:t>
            </a:r>
            <a:r>
              <a:rPr lang="zh-CN" altLang="en-US" sz="1400" dirty="0" smtClean="0"/>
              <a:t>发明了</a:t>
            </a:r>
            <a:r>
              <a:rPr lang="en-US" altLang="zh-CN" sz="1400" b="1" dirty="0" smtClean="0">
                <a:solidFill>
                  <a:srgbClr val="C00000"/>
                </a:solidFill>
              </a:rPr>
              <a:t>Sketchpad</a:t>
            </a:r>
            <a:endParaRPr lang="zh-CN" altLang="en-US" sz="1400" b="1" dirty="0">
              <a:solidFill>
                <a:srgbClr val="C00000"/>
              </a:solidFill>
            </a:endParaRPr>
          </a:p>
        </p:txBody>
      </p:sp>
      <p:pic>
        <p:nvPicPr>
          <p:cNvPr id="20484" name="Picture 4" descr="https://timgsa.baidu.com/timg?image&amp;quality=80&amp;size=b9999_10000&amp;sec=1585743900149&amp;di=8097b799aebbbf119082d997f7758361&amp;imgtype=0&amp;src=http%3A%2F%2Fpics7.baidu.com%2Ffeed%2F810a19d8bc3eb13578d6a63676b5c7d5fc1f445f.jpeg%3Ftoken%3Ddf60262b1193ffd49978d4ea50face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4531" y="4523169"/>
            <a:ext cx="2407294" cy="1354103"/>
          </a:xfrm>
          <a:prstGeom prst="rect">
            <a:avLst/>
          </a:prstGeom>
          <a:noFill/>
          <a:extLst>
            <a:ext uri="{909E8E84-426E-40DD-AFC4-6F175D3DCCD1}">
              <a14:hiddenFill xmlns:a14="http://schemas.microsoft.com/office/drawing/2010/main">
                <a:solidFill>
                  <a:srgbClr val="FFFFFF"/>
                </a:solidFill>
              </a14:hiddenFill>
            </a:ext>
          </a:extLst>
        </p:spPr>
      </p:pic>
      <p:sp>
        <p:nvSpPr>
          <p:cNvPr id="15" name="椭圆 14"/>
          <p:cNvSpPr/>
          <p:nvPr/>
        </p:nvSpPr>
        <p:spPr>
          <a:xfrm>
            <a:off x="3544087" y="4221088"/>
            <a:ext cx="128181" cy="12818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5" idx="4"/>
          </p:cNvCxnSpPr>
          <p:nvPr/>
        </p:nvCxnSpPr>
        <p:spPr>
          <a:xfrm>
            <a:off x="3608178" y="4349269"/>
            <a:ext cx="0" cy="1739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59507" y="3933056"/>
            <a:ext cx="928459" cy="369332"/>
          </a:xfrm>
          <a:prstGeom prst="rect">
            <a:avLst/>
          </a:prstGeom>
          <a:noFill/>
        </p:spPr>
        <p:txBody>
          <a:bodyPr wrap="none" rtlCol="0">
            <a:spAutoFit/>
          </a:bodyPr>
          <a:lstStyle/>
          <a:p>
            <a:r>
              <a:rPr lang="en-US" altLang="zh-CN" dirty="0" smtClean="0">
                <a:solidFill>
                  <a:srgbClr val="C00000"/>
                </a:solidFill>
              </a:rPr>
              <a:t>1963</a:t>
            </a:r>
            <a:r>
              <a:rPr lang="zh-CN" altLang="en-US" dirty="0" smtClean="0">
                <a:solidFill>
                  <a:srgbClr val="C00000"/>
                </a:solidFill>
              </a:rPr>
              <a:t>年</a:t>
            </a:r>
            <a:endParaRPr lang="zh-CN" altLang="en-US" dirty="0">
              <a:solidFill>
                <a:srgbClr val="C00000"/>
              </a:solidFill>
            </a:endParaRPr>
          </a:p>
        </p:txBody>
      </p:sp>
      <p:sp>
        <p:nvSpPr>
          <p:cNvPr id="18" name="TextBox 17"/>
          <p:cNvSpPr txBox="1"/>
          <p:nvPr/>
        </p:nvSpPr>
        <p:spPr>
          <a:xfrm>
            <a:off x="2381671" y="5879704"/>
            <a:ext cx="2483168" cy="307777"/>
          </a:xfrm>
          <a:prstGeom prst="rect">
            <a:avLst/>
          </a:prstGeom>
          <a:noFill/>
        </p:spPr>
        <p:txBody>
          <a:bodyPr wrap="square" rtlCol="0">
            <a:spAutoFit/>
          </a:bodyPr>
          <a:lstStyle/>
          <a:p>
            <a:r>
              <a:rPr lang="en-US" altLang="zh-CN" sz="1400" dirty="0" smtClean="0"/>
              <a:t>Doug </a:t>
            </a:r>
            <a:r>
              <a:rPr lang="en-US" altLang="zh-CN" sz="1400" dirty="0" err="1" smtClean="0"/>
              <a:t>Engelbart</a:t>
            </a:r>
            <a:r>
              <a:rPr lang="zh-CN" altLang="en-US" sz="1400" dirty="0" smtClean="0"/>
              <a:t>发明了</a:t>
            </a:r>
            <a:r>
              <a:rPr lang="zh-CN" altLang="en-US" sz="1400" b="1" dirty="0" smtClean="0">
                <a:solidFill>
                  <a:srgbClr val="C00000"/>
                </a:solidFill>
              </a:rPr>
              <a:t>鼠标</a:t>
            </a:r>
            <a:endParaRPr lang="zh-CN" altLang="en-US" sz="1400" b="1" dirty="0">
              <a:solidFill>
                <a:srgbClr val="C00000"/>
              </a:solidFill>
            </a:endParaRPr>
          </a:p>
        </p:txBody>
      </p:sp>
      <p:pic>
        <p:nvPicPr>
          <p:cNvPr id="20486" name="Picture 6" descr="https://timgsa.baidu.com/timg?image&amp;quality=80&amp;size=b9999_10000&amp;sec=1585769341062&amp;di=e1377cdd050fee1ded8b345ce6a647e9&amp;imgtype=0&amp;src=http%3A%2F%2F2f.zol-img.com.cn%2Fproduct%2F189%2F169%2FceI4z1TxLsaD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3723" y="4523169"/>
            <a:ext cx="1578103" cy="1356535"/>
          </a:xfrm>
          <a:prstGeom prst="rect">
            <a:avLst/>
          </a:prstGeom>
          <a:noFill/>
          <a:extLst>
            <a:ext uri="{909E8E84-426E-40DD-AFC4-6F175D3DCCD1}">
              <a14:hiddenFill xmlns:a14="http://schemas.microsoft.com/office/drawing/2010/main">
                <a:solidFill>
                  <a:srgbClr val="FFFFFF"/>
                </a:solidFill>
              </a14:hiddenFill>
            </a:ext>
          </a:extLst>
        </p:spPr>
      </p:pic>
      <p:sp>
        <p:nvSpPr>
          <p:cNvPr id="20" name="椭圆 19"/>
          <p:cNvSpPr/>
          <p:nvPr/>
        </p:nvSpPr>
        <p:spPr>
          <a:xfrm>
            <a:off x="5813124" y="4221088"/>
            <a:ext cx="128181" cy="12818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stCxn id="20" idx="4"/>
          </p:cNvCxnSpPr>
          <p:nvPr/>
        </p:nvCxnSpPr>
        <p:spPr>
          <a:xfrm>
            <a:off x="5877215" y="4349269"/>
            <a:ext cx="0" cy="1739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66942" y="3933056"/>
            <a:ext cx="1620957" cy="369332"/>
          </a:xfrm>
          <a:prstGeom prst="rect">
            <a:avLst/>
          </a:prstGeom>
          <a:noFill/>
        </p:spPr>
        <p:txBody>
          <a:bodyPr wrap="none" rtlCol="0">
            <a:spAutoFit/>
          </a:bodyPr>
          <a:lstStyle/>
          <a:p>
            <a:r>
              <a:rPr lang="en-US" altLang="zh-CN" dirty="0" smtClean="0">
                <a:solidFill>
                  <a:srgbClr val="C00000"/>
                </a:solidFill>
              </a:rPr>
              <a:t>20</a:t>
            </a:r>
            <a:r>
              <a:rPr lang="zh-CN" altLang="en-US" dirty="0" smtClean="0">
                <a:solidFill>
                  <a:srgbClr val="C00000"/>
                </a:solidFill>
              </a:rPr>
              <a:t>世纪</a:t>
            </a:r>
            <a:r>
              <a:rPr lang="en-US" altLang="zh-CN" dirty="0" smtClean="0">
                <a:solidFill>
                  <a:srgbClr val="C00000"/>
                </a:solidFill>
              </a:rPr>
              <a:t>70</a:t>
            </a:r>
            <a:r>
              <a:rPr lang="zh-CN" altLang="en-US" dirty="0" smtClean="0">
                <a:solidFill>
                  <a:srgbClr val="C00000"/>
                </a:solidFill>
              </a:rPr>
              <a:t>年代</a:t>
            </a:r>
            <a:endParaRPr lang="zh-CN" altLang="en-US" dirty="0">
              <a:solidFill>
                <a:srgbClr val="C00000"/>
              </a:solidFill>
            </a:endParaRPr>
          </a:p>
        </p:txBody>
      </p:sp>
      <p:sp>
        <p:nvSpPr>
          <p:cNvPr id="23" name="TextBox 22"/>
          <p:cNvSpPr txBox="1"/>
          <p:nvPr/>
        </p:nvSpPr>
        <p:spPr>
          <a:xfrm>
            <a:off x="4904167" y="5830544"/>
            <a:ext cx="2039084" cy="738664"/>
          </a:xfrm>
          <a:prstGeom prst="rect">
            <a:avLst/>
          </a:prstGeom>
          <a:noFill/>
        </p:spPr>
        <p:txBody>
          <a:bodyPr wrap="square" rtlCol="0">
            <a:spAutoFit/>
          </a:bodyPr>
          <a:lstStyle/>
          <a:p>
            <a:r>
              <a:rPr lang="en-US" altLang="zh-CN" sz="1400" dirty="0" smtClean="0"/>
              <a:t>Alan Kay</a:t>
            </a:r>
            <a:r>
              <a:rPr lang="zh-CN" altLang="en-US" sz="1400" dirty="0" smtClean="0"/>
              <a:t>发明</a:t>
            </a:r>
            <a:r>
              <a:rPr lang="zh-CN" altLang="en-US" sz="1400" b="1" dirty="0" smtClean="0">
                <a:solidFill>
                  <a:srgbClr val="C00000"/>
                </a:solidFill>
              </a:rPr>
              <a:t>重叠式多窗口系统</a:t>
            </a:r>
            <a:r>
              <a:rPr lang="zh-CN" altLang="en-US" sz="1400" dirty="0" smtClean="0"/>
              <a:t>，并在</a:t>
            </a:r>
            <a:r>
              <a:rPr lang="en-US" altLang="zh-CN" sz="1400" dirty="0" smtClean="0"/>
              <a:t>Xerox</a:t>
            </a:r>
            <a:r>
              <a:rPr lang="zh-CN" altLang="en-US" sz="1400" dirty="0" smtClean="0"/>
              <a:t>的</a:t>
            </a:r>
            <a:r>
              <a:rPr lang="en-US" altLang="zh-CN" sz="1400" dirty="0" smtClean="0"/>
              <a:t>Alto</a:t>
            </a:r>
            <a:r>
              <a:rPr lang="zh-CN" altLang="en-US" sz="1400" dirty="0" smtClean="0"/>
              <a:t>计算机上应用</a:t>
            </a:r>
            <a:endParaRPr lang="zh-CN" altLang="en-US" sz="1400" dirty="0"/>
          </a:p>
        </p:txBody>
      </p:sp>
      <p:pic>
        <p:nvPicPr>
          <p:cNvPr id="20488" name="Picture 8" descr="Macintosh拥有图像化的GU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264" y="4523169"/>
            <a:ext cx="1659439" cy="1354103"/>
          </a:xfrm>
          <a:prstGeom prst="rect">
            <a:avLst/>
          </a:prstGeom>
          <a:noFill/>
          <a:extLst>
            <a:ext uri="{909E8E84-426E-40DD-AFC4-6F175D3DCCD1}">
              <a14:hiddenFill xmlns:a14="http://schemas.microsoft.com/office/drawing/2010/main">
                <a:solidFill>
                  <a:srgbClr val="FFFFFF"/>
                </a:solidFill>
              </a14:hiddenFill>
            </a:ext>
          </a:extLst>
        </p:spPr>
      </p:pic>
      <p:sp>
        <p:nvSpPr>
          <p:cNvPr id="27" name="椭圆 26"/>
          <p:cNvSpPr/>
          <p:nvPr/>
        </p:nvSpPr>
        <p:spPr>
          <a:xfrm>
            <a:off x="7713686" y="4221088"/>
            <a:ext cx="128181" cy="12818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p:cNvCxnSpPr>
            <a:stCxn id="27" idx="4"/>
          </p:cNvCxnSpPr>
          <p:nvPr/>
        </p:nvCxnSpPr>
        <p:spPr>
          <a:xfrm>
            <a:off x="7777777" y="4349269"/>
            <a:ext cx="0" cy="1739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315949" y="3933056"/>
            <a:ext cx="928459" cy="369332"/>
          </a:xfrm>
          <a:prstGeom prst="rect">
            <a:avLst/>
          </a:prstGeom>
          <a:noFill/>
        </p:spPr>
        <p:txBody>
          <a:bodyPr wrap="none" rtlCol="0">
            <a:spAutoFit/>
          </a:bodyPr>
          <a:lstStyle/>
          <a:p>
            <a:r>
              <a:rPr lang="en-US" altLang="zh-CN" dirty="0" smtClean="0">
                <a:solidFill>
                  <a:srgbClr val="C00000"/>
                </a:solidFill>
              </a:rPr>
              <a:t>1984</a:t>
            </a:r>
            <a:r>
              <a:rPr lang="zh-CN" altLang="en-US" dirty="0" smtClean="0">
                <a:solidFill>
                  <a:srgbClr val="C00000"/>
                </a:solidFill>
              </a:rPr>
              <a:t>年</a:t>
            </a:r>
            <a:endParaRPr lang="zh-CN" altLang="en-US" dirty="0">
              <a:solidFill>
                <a:srgbClr val="C00000"/>
              </a:solidFill>
            </a:endParaRPr>
          </a:p>
        </p:txBody>
      </p:sp>
      <p:sp>
        <p:nvSpPr>
          <p:cNvPr id="30" name="TextBox 29"/>
          <p:cNvSpPr txBox="1"/>
          <p:nvPr/>
        </p:nvSpPr>
        <p:spPr>
          <a:xfrm>
            <a:off x="6948264" y="5879704"/>
            <a:ext cx="1659439" cy="523220"/>
          </a:xfrm>
          <a:prstGeom prst="rect">
            <a:avLst/>
          </a:prstGeom>
          <a:noFill/>
        </p:spPr>
        <p:txBody>
          <a:bodyPr wrap="square" rtlCol="0">
            <a:spAutoFit/>
          </a:bodyPr>
          <a:lstStyle/>
          <a:p>
            <a:r>
              <a:rPr lang="en-US" altLang="zh-CN" sz="1400" b="1" dirty="0" smtClean="0">
                <a:solidFill>
                  <a:srgbClr val="C00000"/>
                </a:solidFill>
              </a:rPr>
              <a:t>Apple Macintosh</a:t>
            </a:r>
            <a:r>
              <a:rPr lang="zh-CN" altLang="en-US" sz="1400" dirty="0" smtClean="0"/>
              <a:t>个人计算机</a:t>
            </a:r>
            <a:endParaRPr lang="zh-CN" altLang="en-US" sz="1400" b="1" dirty="0">
              <a:solidFill>
                <a:srgbClr val="C00000"/>
              </a:solidFill>
            </a:endParaRPr>
          </a:p>
        </p:txBody>
      </p:sp>
    </p:spTree>
    <p:extLst>
      <p:ext uri="{BB962C8B-B14F-4D97-AF65-F5344CB8AC3E}">
        <p14:creationId xmlns:p14="http://schemas.microsoft.com/office/powerpoint/2010/main" val="73626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750"/>
                            </p:stCondLst>
                            <p:childTnLst>
                              <p:par>
                                <p:cTn id="16" presetID="22" presetClass="entr" presetSubtype="1"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20482"/>
                                        </p:tgtEl>
                                        <p:attrNameLst>
                                          <p:attrName>style.visibility</p:attrName>
                                        </p:attrNameLst>
                                      </p:cBhvr>
                                      <p:to>
                                        <p:strVal val="visible"/>
                                      </p:to>
                                    </p:set>
                                    <p:animEffect transition="in" filter="fade">
                                      <p:cBhvr>
                                        <p:cTn id="22" dur="500"/>
                                        <p:tgtEl>
                                          <p:spTgt spid="2048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0484"/>
                                        </p:tgtEl>
                                        <p:attrNameLst>
                                          <p:attrName>style.visibility</p:attrName>
                                        </p:attrNameLst>
                                      </p:cBhvr>
                                      <p:to>
                                        <p:strVal val="visible"/>
                                      </p:to>
                                    </p:set>
                                    <p:animEffect transition="in" filter="fade">
                                      <p:cBhvr>
                                        <p:cTn id="41" dur="500"/>
                                        <p:tgtEl>
                                          <p:spTgt spid="2048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20486"/>
                                        </p:tgtEl>
                                        <p:attrNameLst>
                                          <p:attrName>style.visibility</p:attrName>
                                        </p:attrNameLst>
                                      </p:cBhvr>
                                      <p:to>
                                        <p:strVal val="visible"/>
                                      </p:to>
                                    </p:set>
                                    <p:animEffect transition="in" filter="fade">
                                      <p:cBhvr>
                                        <p:cTn id="60" dur="500"/>
                                        <p:tgtEl>
                                          <p:spTgt spid="2048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par>
                          <p:cTn id="72" fill="hold">
                            <p:stCondLst>
                              <p:cond delay="500"/>
                            </p:stCondLst>
                            <p:childTnLst>
                              <p:par>
                                <p:cTn id="73" presetID="22" presetClass="entr" presetSubtype="1"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500"/>
                                        <p:tgtEl>
                                          <p:spTgt spid="28"/>
                                        </p:tgtEl>
                                      </p:cBhvr>
                                    </p:animEffect>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20488"/>
                                        </p:tgtEl>
                                        <p:attrNameLst>
                                          <p:attrName>style.visibility</p:attrName>
                                        </p:attrNameLst>
                                      </p:cBhvr>
                                      <p:to>
                                        <p:strVal val="visible"/>
                                      </p:to>
                                    </p:set>
                                    <p:animEffect transition="in" filter="fade">
                                      <p:cBhvr>
                                        <p:cTn id="79" dur="500"/>
                                        <p:tgtEl>
                                          <p:spTgt spid="2048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5" grpId="0" animBg="1"/>
      <p:bldP spid="17" grpId="0"/>
      <p:bldP spid="18" grpId="0"/>
      <p:bldP spid="20" grpId="0" animBg="1"/>
      <p:bldP spid="22" grpId="0"/>
      <p:bldP spid="23" grpId="0"/>
      <p:bldP spid="27" grpId="0" animBg="1"/>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人机交互的发展历史</a:t>
            </a:r>
          </a:p>
        </p:txBody>
      </p:sp>
      <p:sp>
        <p:nvSpPr>
          <p:cNvPr id="3" name="内容占位符 2"/>
          <p:cNvSpPr>
            <a:spLocks noGrp="1"/>
          </p:cNvSpPr>
          <p:nvPr>
            <p:ph idx="1"/>
          </p:nvPr>
        </p:nvSpPr>
        <p:spPr/>
        <p:txBody>
          <a:bodyPr/>
          <a:lstStyle/>
          <a:p>
            <a:r>
              <a:rPr lang="zh-CN" altLang="en-US" dirty="0" smtClean="0"/>
              <a:t>中级阶段</a:t>
            </a:r>
            <a:r>
              <a:rPr lang="en-US" altLang="zh-CN" dirty="0" smtClean="0"/>
              <a:t>——</a:t>
            </a:r>
            <a:r>
              <a:rPr lang="zh-CN" altLang="en-US" dirty="0" smtClean="0"/>
              <a:t>图形用户界面（</a:t>
            </a:r>
            <a:r>
              <a:rPr lang="en-US" altLang="zh-CN" dirty="0" smtClean="0"/>
              <a:t>GUI</a:t>
            </a:r>
            <a:r>
              <a:rPr lang="zh-CN" altLang="en-US" dirty="0" smtClean="0"/>
              <a:t>）阶段</a:t>
            </a:r>
            <a:endParaRPr lang="en-US" altLang="zh-CN" dirty="0" smtClean="0"/>
          </a:p>
          <a:p>
            <a:pPr lvl="1"/>
            <a:r>
              <a:rPr lang="zh-CN" altLang="en-US" dirty="0" smtClean="0"/>
              <a:t>特点</a:t>
            </a:r>
            <a:r>
              <a:rPr lang="en-US" altLang="zh-CN" dirty="0" smtClean="0"/>
              <a:t>1</a:t>
            </a:r>
            <a:r>
              <a:rPr lang="zh-CN" altLang="en-US" dirty="0" smtClean="0"/>
              <a:t>：桌面隐喻</a:t>
            </a:r>
            <a:r>
              <a:rPr lang="en-US" altLang="zh-CN" dirty="0" smtClean="0"/>
              <a:t>——</a:t>
            </a:r>
            <a:r>
              <a:rPr lang="zh-CN" altLang="en-US" dirty="0"/>
              <a:t>用户界面中用人们所熟悉的桌面上的物品来清楚地表现计算机可处理的能力</a:t>
            </a:r>
          </a:p>
        </p:txBody>
      </p:sp>
      <p:pic>
        <p:nvPicPr>
          <p:cNvPr id="17410" name="Picture 2" descr="https://timgsa.baidu.com/timg?image&amp;quality=80&amp;size=b9999_10000&amp;sec=1585736904522&amp;di=9c20e5cb6ae0023f7567bab9448cddf5&amp;imgtype=0&amp;src=http%3A%2F%2Fbpic.588ku.com%2Felement_origin_min_pic%2F16%2F12%2F26%2F36d6c0e988e5bc7a86c0376e651f04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891301"/>
            <a:ext cx="3382938" cy="237326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timgsa.baidu.com/timg?image&amp;quality=80&amp;size=b9999_10000&amp;sec=1585737088188&amp;di=31b7e08b62af6ce56498fa1849ad1c7b&amp;imgtype=0&amp;src=http%3A%2F%2Fpic.51yuansu.com%2Fpic2%2Fcover%2F00%2F29%2F98%2F58106b7d38ddb_6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0823" y="3933056"/>
            <a:ext cx="772345" cy="7723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a:xfrm flipH="1" flipV="1">
            <a:off x="2483768" y="4437112"/>
            <a:ext cx="1224136" cy="5760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2043168" y="4437112"/>
            <a:ext cx="440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7414" name="Picture 6" descr="https://timgsa.baidu.com/timg?image&amp;quality=80&amp;size=b9999_10000&amp;sec=1585737153586&amp;di=a38f1eb4e14712b84aa8613076e5b7d3&amp;imgtype=0&amp;src=http%3A%2F%2Fc.hiphotos.baidu.com%2Fexp%2Fw%3D500%2Fsign%3D23570ac13fdbb6fd255be5263925aba6%2Fcefc1e178a82b901381d7d09758da9773912ef5c.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872" t="15797" r="23051" b="13685"/>
          <a:stretch/>
        </p:blipFill>
        <p:spPr bwMode="auto">
          <a:xfrm>
            <a:off x="7157258" y="5416857"/>
            <a:ext cx="880037" cy="9867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p:cNvCxnSpPr>
            <a:endCxn id="17414" idx="1"/>
          </p:cNvCxnSpPr>
          <p:nvPr/>
        </p:nvCxnSpPr>
        <p:spPr>
          <a:xfrm>
            <a:off x="5796136" y="5910211"/>
            <a:ext cx="1361122"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2623" y="3810000"/>
            <a:ext cx="10858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直接连接符 10"/>
          <p:cNvCxnSpPr/>
          <p:nvPr/>
        </p:nvCxnSpPr>
        <p:spPr>
          <a:xfrm flipV="1">
            <a:off x="5508104" y="4437112"/>
            <a:ext cx="1040601" cy="5760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548705" y="4437112"/>
            <a:ext cx="47156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3486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人机交互的发展历史</a:t>
            </a:r>
          </a:p>
        </p:txBody>
      </p:sp>
      <p:sp>
        <p:nvSpPr>
          <p:cNvPr id="3" name="内容占位符 2"/>
          <p:cNvSpPr>
            <a:spLocks noGrp="1"/>
          </p:cNvSpPr>
          <p:nvPr>
            <p:ph idx="1"/>
          </p:nvPr>
        </p:nvSpPr>
        <p:spPr/>
        <p:txBody>
          <a:bodyPr/>
          <a:lstStyle/>
          <a:p>
            <a:r>
              <a:rPr lang="zh-CN" altLang="en-US" dirty="0"/>
              <a:t>中级阶段</a:t>
            </a:r>
            <a:r>
              <a:rPr lang="en-US" altLang="zh-CN" dirty="0"/>
              <a:t>——</a:t>
            </a:r>
            <a:r>
              <a:rPr lang="zh-CN" altLang="en-US" dirty="0" smtClean="0"/>
              <a:t>图形用户界面（</a:t>
            </a:r>
            <a:r>
              <a:rPr lang="en-US" altLang="zh-CN" dirty="0" smtClean="0"/>
              <a:t>GUI</a:t>
            </a:r>
            <a:r>
              <a:rPr lang="zh-CN" altLang="en-US" dirty="0" smtClean="0"/>
              <a:t>）阶段</a:t>
            </a:r>
            <a:endParaRPr lang="en-US" altLang="zh-CN" dirty="0" smtClean="0"/>
          </a:p>
          <a:p>
            <a:pPr lvl="1"/>
            <a:r>
              <a:rPr lang="zh-CN" altLang="en-US" dirty="0" smtClean="0"/>
              <a:t>特点</a:t>
            </a:r>
            <a:r>
              <a:rPr lang="en-US" altLang="zh-CN" dirty="0" smtClean="0"/>
              <a:t>2</a:t>
            </a:r>
            <a:r>
              <a:rPr lang="zh-CN" altLang="en-US" dirty="0" smtClean="0"/>
              <a:t>：</a:t>
            </a:r>
            <a:r>
              <a:rPr lang="en-US" altLang="zh-CN" dirty="0" smtClean="0"/>
              <a:t>WIMP</a:t>
            </a:r>
            <a:r>
              <a:rPr lang="zh-CN" altLang="en-US" dirty="0" smtClean="0"/>
              <a:t>技术</a:t>
            </a:r>
            <a:endParaRPr lang="en-US" altLang="zh-CN" dirty="0" smtClean="0"/>
          </a:p>
          <a:p>
            <a:pPr lvl="2"/>
            <a:r>
              <a:rPr lang="en-US" altLang="zh-CN" b="1" dirty="0" smtClean="0">
                <a:solidFill>
                  <a:srgbClr val="C00000"/>
                </a:solidFill>
              </a:rPr>
              <a:t>W</a:t>
            </a:r>
            <a:r>
              <a:rPr lang="en-US" altLang="zh-CN" dirty="0" smtClean="0"/>
              <a:t>-</a:t>
            </a:r>
            <a:r>
              <a:rPr lang="en-US" altLang="zh-CN" dirty="0" smtClean="0">
                <a:solidFill>
                  <a:srgbClr val="C00000"/>
                </a:solidFill>
              </a:rPr>
              <a:t>W</a:t>
            </a:r>
            <a:r>
              <a:rPr lang="en-US" altLang="zh-CN" dirty="0" smtClean="0"/>
              <a:t>indow</a:t>
            </a:r>
            <a:r>
              <a:rPr lang="zh-CN" altLang="en-US" dirty="0" smtClean="0"/>
              <a:t>；</a:t>
            </a:r>
            <a:r>
              <a:rPr lang="en-US" altLang="zh-CN" b="1" dirty="0" smtClean="0">
                <a:solidFill>
                  <a:srgbClr val="C00000"/>
                </a:solidFill>
              </a:rPr>
              <a:t>I</a:t>
            </a:r>
            <a:r>
              <a:rPr lang="en-US" altLang="zh-CN" dirty="0" smtClean="0"/>
              <a:t>-</a:t>
            </a:r>
            <a:r>
              <a:rPr lang="en-US" altLang="zh-CN" dirty="0" smtClean="0">
                <a:solidFill>
                  <a:srgbClr val="C00000"/>
                </a:solidFill>
              </a:rPr>
              <a:t>I</a:t>
            </a:r>
            <a:r>
              <a:rPr lang="en-US" altLang="zh-CN" dirty="0" smtClean="0"/>
              <a:t>con</a:t>
            </a:r>
            <a:r>
              <a:rPr lang="zh-CN" altLang="en-US" dirty="0" smtClean="0"/>
              <a:t>；</a:t>
            </a:r>
            <a:r>
              <a:rPr lang="en-US" altLang="zh-CN" b="1" dirty="0" smtClean="0">
                <a:solidFill>
                  <a:srgbClr val="C00000"/>
                </a:solidFill>
              </a:rPr>
              <a:t>M</a:t>
            </a:r>
            <a:r>
              <a:rPr lang="en-US" altLang="zh-CN" dirty="0" smtClean="0"/>
              <a:t>-</a:t>
            </a:r>
            <a:r>
              <a:rPr lang="en-US" altLang="zh-CN" dirty="0" smtClean="0">
                <a:solidFill>
                  <a:srgbClr val="C00000"/>
                </a:solidFill>
              </a:rPr>
              <a:t>M</a:t>
            </a:r>
            <a:r>
              <a:rPr lang="en-US" altLang="zh-CN" dirty="0" smtClean="0"/>
              <a:t>enu</a:t>
            </a:r>
            <a:r>
              <a:rPr lang="zh-CN" altLang="en-US" dirty="0" smtClean="0"/>
              <a:t>；</a:t>
            </a:r>
            <a:r>
              <a:rPr lang="en-US" altLang="zh-CN" b="1" dirty="0" smtClean="0">
                <a:solidFill>
                  <a:srgbClr val="C00000"/>
                </a:solidFill>
              </a:rPr>
              <a:t>P</a:t>
            </a:r>
            <a:r>
              <a:rPr lang="en-US" altLang="zh-CN" dirty="0" smtClean="0"/>
              <a:t>-</a:t>
            </a:r>
            <a:r>
              <a:rPr lang="en-US" altLang="zh-CN" dirty="0" smtClean="0">
                <a:solidFill>
                  <a:srgbClr val="C00000"/>
                </a:solidFill>
              </a:rPr>
              <a:t>P</a:t>
            </a:r>
            <a:r>
              <a:rPr lang="en-US" altLang="zh-CN" dirty="0" smtClean="0"/>
              <a:t>ointing</a:t>
            </a:r>
            <a:endParaRPr lang="zh-CN" altLang="en-US" dirty="0"/>
          </a:p>
        </p:txBody>
      </p:sp>
      <p:pic>
        <p:nvPicPr>
          <p:cNvPr id="18434" name="Picture 2" descr="回顾过去的25年，微软公司为人类计算机创造更新了多款操作系统，现在，就让我们来回顾一下微软操作系统windows的画面的历史。"/>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300" y="3861048"/>
            <a:ext cx="3211116" cy="240833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timgsa.baidu.com/timg?image&amp;quality=80&amp;size=b9999_10000&amp;sec=1585738089345&amp;di=4e73d3b3ac48ba0e8eb6129692363636&amp;imgtype=0&amp;src=http%3A%2F%2Fphotocdn.sohu.com%2F20120824%2FImg3514575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861048"/>
            <a:ext cx="3394075" cy="2408337"/>
          </a:xfrm>
          <a:prstGeom prst="rect">
            <a:avLst/>
          </a:prstGeom>
          <a:noFill/>
          <a:extLst>
            <a:ext uri="{909E8E84-426E-40DD-AFC4-6F175D3DCCD1}">
              <a14:hiddenFill xmlns:a14="http://schemas.microsoft.com/office/drawing/2010/main">
                <a:solidFill>
                  <a:srgbClr val="FFFFFF"/>
                </a:solidFill>
              </a14:hiddenFill>
            </a:ext>
          </a:extLst>
        </p:spPr>
      </p:pic>
      <p:sp>
        <p:nvSpPr>
          <p:cNvPr id="4" name="右箭头 3"/>
          <p:cNvSpPr/>
          <p:nvPr/>
        </p:nvSpPr>
        <p:spPr>
          <a:xfrm>
            <a:off x="4330924" y="4813188"/>
            <a:ext cx="74932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699792" y="5733256"/>
            <a:ext cx="1505540" cy="369332"/>
          </a:xfrm>
          <a:prstGeom prst="rect">
            <a:avLst/>
          </a:prstGeom>
          <a:noFill/>
        </p:spPr>
        <p:txBody>
          <a:bodyPr wrap="none" rtlCol="0">
            <a:spAutoFit/>
          </a:bodyPr>
          <a:lstStyle/>
          <a:p>
            <a:r>
              <a:rPr lang="en-US" altLang="zh-CN" dirty="0" smtClean="0">
                <a:solidFill>
                  <a:schemeClr val="bg1"/>
                </a:solidFill>
              </a:rPr>
              <a:t>Windows 95</a:t>
            </a:r>
            <a:endParaRPr lang="zh-CN" altLang="en-US" dirty="0">
              <a:solidFill>
                <a:schemeClr val="bg1"/>
              </a:solidFill>
            </a:endParaRPr>
          </a:p>
        </p:txBody>
      </p:sp>
    </p:spTree>
    <p:extLst>
      <p:ext uri="{BB962C8B-B14F-4D97-AF65-F5344CB8AC3E}">
        <p14:creationId xmlns:p14="http://schemas.microsoft.com/office/powerpoint/2010/main" val="1532391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人机交互的发展历史</a:t>
            </a:r>
            <a:endParaRPr lang="zh-CN" altLang="en-US" dirty="0"/>
          </a:p>
        </p:txBody>
      </p:sp>
      <p:sp>
        <p:nvSpPr>
          <p:cNvPr id="3" name="内容占位符 2"/>
          <p:cNvSpPr>
            <a:spLocks noGrp="1"/>
          </p:cNvSpPr>
          <p:nvPr>
            <p:ph idx="1"/>
          </p:nvPr>
        </p:nvSpPr>
        <p:spPr/>
        <p:txBody>
          <a:bodyPr/>
          <a:lstStyle/>
          <a:p>
            <a:r>
              <a:rPr lang="zh-CN" altLang="en-US" dirty="0"/>
              <a:t>中级阶段</a:t>
            </a:r>
            <a:r>
              <a:rPr lang="en-US" altLang="zh-CN" dirty="0"/>
              <a:t>——</a:t>
            </a:r>
            <a:r>
              <a:rPr lang="zh-CN" altLang="en-US" dirty="0" smtClean="0"/>
              <a:t>图形</a:t>
            </a:r>
            <a:r>
              <a:rPr lang="zh-CN" altLang="en-US" dirty="0"/>
              <a:t>用户界面（</a:t>
            </a:r>
            <a:r>
              <a:rPr lang="en-US" altLang="zh-CN" dirty="0"/>
              <a:t>GUI</a:t>
            </a:r>
            <a:r>
              <a:rPr lang="zh-CN" altLang="en-US" dirty="0"/>
              <a:t>）阶段</a:t>
            </a:r>
            <a:endParaRPr lang="en-US" altLang="zh-CN" dirty="0"/>
          </a:p>
          <a:p>
            <a:pPr lvl="1"/>
            <a:r>
              <a:rPr lang="zh-CN" altLang="en-US" dirty="0" smtClean="0"/>
              <a:t>特点</a:t>
            </a:r>
            <a:r>
              <a:rPr lang="en-US" altLang="zh-CN" dirty="0" smtClean="0"/>
              <a:t>3</a:t>
            </a:r>
            <a:r>
              <a:rPr lang="zh-CN" altLang="en-US" dirty="0" smtClean="0"/>
              <a:t>：直接操纵</a:t>
            </a:r>
            <a:r>
              <a:rPr lang="en-US" altLang="zh-CN" dirty="0" smtClean="0"/>
              <a:t>——</a:t>
            </a:r>
            <a:r>
              <a:rPr lang="zh-CN" altLang="en-US" dirty="0" smtClean="0"/>
              <a:t>形像隐喻，即模拟现实生活中的动作来达到效果（拖放图标、点击和选择）</a:t>
            </a:r>
            <a:endParaRPr lang="en-US" altLang="zh-CN" dirty="0"/>
          </a:p>
          <a:p>
            <a:pPr lvl="1"/>
            <a:endParaRPr lang="en-US" altLang="zh-CN" dirty="0" smtClean="0"/>
          </a:p>
          <a:p>
            <a:pPr lvl="1"/>
            <a:r>
              <a:rPr lang="zh-CN" altLang="en-US" dirty="0" smtClean="0"/>
              <a:t>特点</a:t>
            </a:r>
            <a:r>
              <a:rPr lang="en-US" altLang="zh-CN" dirty="0" smtClean="0"/>
              <a:t>4</a:t>
            </a:r>
            <a:r>
              <a:rPr lang="zh-CN" altLang="en-US" dirty="0" smtClean="0"/>
              <a:t>：“所见即所得”（</a:t>
            </a:r>
            <a:r>
              <a:rPr lang="en-US" altLang="zh-CN" dirty="0" smtClean="0"/>
              <a:t>WYSIWYG</a:t>
            </a:r>
            <a:r>
              <a:rPr lang="zh-CN" altLang="en-US" dirty="0" smtClean="0"/>
              <a:t>，</a:t>
            </a:r>
            <a:r>
              <a:rPr lang="en-US" altLang="zh-CN" b="1" dirty="0" smtClean="0">
                <a:solidFill>
                  <a:srgbClr val="C00000"/>
                </a:solidFill>
              </a:rPr>
              <a:t>W</a:t>
            </a:r>
            <a:r>
              <a:rPr lang="en-US" altLang="zh-CN" dirty="0" smtClean="0"/>
              <a:t>hat </a:t>
            </a:r>
            <a:r>
              <a:rPr lang="en-US" altLang="zh-CN" b="1" dirty="0" smtClean="0">
                <a:solidFill>
                  <a:srgbClr val="C00000"/>
                </a:solidFill>
              </a:rPr>
              <a:t>Y</a:t>
            </a:r>
            <a:r>
              <a:rPr lang="en-US" altLang="zh-CN" dirty="0" smtClean="0"/>
              <a:t>ou </a:t>
            </a:r>
            <a:r>
              <a:rPr lang="en-US" altLang="zh-CN" b="1" dirty="0" smtClean="0">
                <a:solidFill>
                  <a:srgbClr val="C00000"/>
                </a:solidFill>
              </a:rPr>
              <a:t>S</a:t>
            </a:r>
            <a:r>
              <a:rPr lang="en-US" altLang="zh-CN" dirty="0" smtClean="0"/>
              <a:t>ee </a:t>
            </a:r>
            <a:r>
              <a:rPr lang="en-US" altLang="zh-CN" b="1" dirty="0" smtClean="0">
                <a:solidFill>
                  <a:srgbClr val="C00000"/>
                </a:solidFill>
              </a:rPr>
              <a:t>I</a:t>
            </a:r>
            <a:r>
              <a:rPr lang="en-US" altLang="zh-CN" dirty="0" smtClean="0"/>
              <a:t>s </a:t>
            </a:r>
            <a:r>
              <a:rPr lang="en-US" altLang="zh-CN" b="1" dirty="0" smtClean="0">
                <a:solidFill>
                  <a:srgbClr val="C00000"/>
                </a:solidFill>
              </a:rPr>
              <a:t>W</a:t>
            </a:r>
            <a:r>
              <a:rPr lang="en-US" altLang="zh-CN" dirty="0" smtClean="0"/>
              <a:t>hat </a:t>
            </a:r>
            <a:r>
              <a:rPr lang="en-US" altLang="zh-CN" b="1" dirty="0" smtClean="0">
                <a:solidFill>
                  <a:srgbClr val="C00000"/>
                </a:solidFill>
              </a:rPr>
              <a:t>Y</a:t>
            </a:r>
            <a:r>
              <a:rPr lang="en-US" altLang="zh-CN" dirty="0" smtClean="0"/>
              <a:t>ou </a:t>
            </a:r>
            <a:r>
              <a:rPr lang="en-US" altLang="zh-CN" b="1" dirty="0" smtClean="0">
                <a:solidFill>
                  <a:srgbClr val="C00000"/>
                </a:solidFill>
              </a:rPr>
              <a:t>G</a:t>
            </a:r>
            <a:r>
              <a:rPr lang="en-US" altLang="zh-CN" dirty="0" smtClean="0"/>
              <a:t>et</a:t>
            </a:r>
            <a:r>
              <a:rPr lang="zh-CN" altLang="en-US" dirty="0" smtClean="0"/>
              <a:t>）</a:t>
            </a:r>
            <a:r>
              <a:rPr lang="en-US" altLang="zh-CN" dirty="0" smtClean="0"/>
              <a:t>——</a:t>
            </a:r>
            <a:r>
              <a:rPr lang="zh-CN" altLang="en-US" dirty="0"/>
              <a:t>在屏幕上直接正确地得到即将打印到纸张上的</a:t>
            </a:r>
            <a:r>
              <a:rPr lang="zh-CN" altLang="en-US" dirty="0" smtClean="0"/>
              <a:t>效果，即可视化操作</a:t>
            </a:r>
            <a:endParaRPr lang="zh-CN" altLang="en-US" dirty="0"/>
          </a:p>
        </p:txBody>
      </p:sp>
      <p:pic>
        <p:nvPicPr>
          <p:cNvPr id="19458" name="Picture 2" descr="D:\下载缓存\ezgif.com-video-to-gi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5272236"/>
            <a:ext cx="24384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7032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人机交互的发展历史</a:t>
            </a:r>
          </a:p>
        </p:txBody>
      </p:sp>
      <p:sp>
        <p:nvSpPr>
          <p:cNvPr id="3" name="内容占位符 2"/>
          <p:cNvSpPr>
            <a:spLocks noGrp="1"/>
          </p:cNvSpPr>
          <p:nvPr>
            <p:ph idx="1"/>
          </p:nvPr>
        </p:nvSpPr>
        <p:spPr/>
        <p:txBody>
          <a:bodyPr>
            <a:normAutofit lnSpcReduction="10000"/>
          </a:bodyPr>
          <a:lstStyle/>
          <a:p>
            <a:r>
              <a:rPr lang="zh-CN" altLang="en-US" dirty="0"/>
              <a:t>中级阶段</a:t>
            </a:r>
            <a:r>
              <a:rPr lang="en-US" altLang="zh-CN" dirty="0"/>
              <a:t>——</a:t>
            </a:r>
            <a:r>
              <a:rPr lang="zh-CN" altLang="en-US" dirty="0" smtClean="0"/>
              <a:t>图形</a:t>
            </a:r>
            <a:r>
              <a:rPr lang="zh-CN" altLang="en-US" dirty="0"/>
              <a:t>用户界面（</a:t>
            </a:r>
            <a:r>
              <a:rPr lang="en-US" altLang="zh-CN" dirty="0"/>
              <a:t>GUI</a:t>
            </a:r>
            <a:r>
              <a:rPr lang="zh-CN" altLang="en-US" dirty="0"/>
              <a:t>）阶段</a:t>
            </a:r>
            <a:endParaRPr lang="en-US" altLang="zh-CN" dirty="0"/>
          </a:p>
          <a:p>
            <a:pPr lvl="1"/>
            <a:r>
              <a:rPr lang="zh-CN" altLang="en-US" dirty="0" smtClean="0"/>
              <a:t>优点：</a:t>
            </a:r>
            <a:endParaRPr lang="en-US" altLang="zh-CN" dirty="0" smtClean="0"/>
          </a:p>
          <a:p>
            <a:pPr lvl="2"/>
            <a:r>
              <a:rPr lang="zh-CN" altLang="en-US" dirty="0"/>
              <a:t>自然性和</a:t>
            </a:r>
            <a:r>
              <a:rPr lang="zh-CN" altLang="en-US" dirty="0" smtClean="0"/>
              <a:t>效率高</a:t>
            </a:r>
            <a:endParaRPr lang="en-US" altLang="zh-CN" dirty="0" smtClean="0"/>
          </a:p>
          <a:p>
            <a:pPr lvl="2"/>
            <a:endParaRPr lang="en-US" altLang="zh-CN" dirty="0"/>
          </a:p>
          <a:p>
            <a:pPr lvl="1"/>
            <a:r>
              <a:rPr lang="zh-CN" altLang="en-US" dirty="0" smtClean="0"/>
              <a:t>缺点：</a:t>
            </a:r>
            <a:endParaRPr lang="en-US" altLang="zh-CN" dirty="0" smtClean="0"/>
          </a:p>
          <a:p>
            <a:pPr lvl="2"/>
            <a:r>
              <a:rPr lang="zh-CN" altLang="en-US" dirty="0"/>
              <a:t>很大程度上依赖于菜单选择和交互小组件（</a:t>
            </a:r>
            <a:r>
              <a:rPr lang="en-US" altLang="zh-CN" dirty="0"/>
              <a:t>Widget</a:t>
            </a:r>
            <a:r>
              <a:rPr lang="zh-CN" altLang="en-US" dirty="0" smtClean="0"/>
              <a:t>）</a:t>
            </a:r>
            <a:endParaRPr lang="en-US" altLang="zh-CN" dirty="0" smtClean="0"/>
          </a:p>
          <a:p>
            <a:pPr lvl="2"/>
            <a:r>
              <a:rPr lang="zh-CN" altLang="en-US" dirty="0"/>
              <a:t>给有经验的用户造成不</a:t>
            </a:r>
            <a:r>
              <a:rPr lang="zh-CN" altLang="en-US" dirty="0" smtClean="0"/>
              <a:t>方便</a:t>
            </a:r>
            <a:endParaRPr lang="en-US" altLang="zh-CN" dirty="0" smtClean="0"/>
          </a:p>
          <a:p>
            <a:pPr lvl="2"/>
            <a:r>
              <a:rPr lang="zh-CN" altLang="en-US" dirty="0"/>
              <a:t>占用较多的屏幕</a:t>
            </a:r>
            <a:r>
              <a:rPr lang="zh-CN" altLang="en-US" dirty="0" smtClean="0"/>
              <a:t>空间</a:t>
            </a:r>
            <a:endParaRPr lang="en-US" altLang="zh-CN" dirty="0" smtClean="0"/>
          </a:p>
          <a:p>
            <a:pPr lvl="2"/>
            <a:r>
              <a:rPr lang="zh-CN" altLang="en-US" dirty="0"/>
              <a:t>难以表达和支持非空间性的抽象信息的交互</a:t>
            </a:r>
          </a:p>
        </p:txBody>
      </p:sp>
    </p:spTree>
    <p:extLst>
      <p:ext uri="{BB962C8B-B14F-4D97-AF65-F5344CB8AC3E}">
        <p14:creationId xmlns:p14="http://schemas.microsoft.com/office/powerpoint/2010/main" val="15728716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人机交互的发展历史</a:t>
            </a:r>
            <a:endParaRPr lang="zh-CN" altLang="en-US" dirty="0"/>
          </a:p>
        </p:txBody>
      </p:sp>
      <p:sp>
        <p:nvSpPr>
          <p:cNvPr id="3" name="内容占位符 2"/>
          <p:cNvSpPr>
            <a:spLocks noGrp="1"/>
          </p:cNvSpPr>
          <p:nvPr>
            <p:ph idx="1"/>
          </p:nvPr>
        </p:nvSpPr>
        <p:spPr/>
        <p:txBody>
          <a:bodyPr/>
          <a:lstStyle/>
          <a:p>
            <a:r>
              <a:rPr lang="zh-CN" altLang="en-US" dirty="0" smtClean="0"/>
              <a:t>高级阶段</a:t>
            </a:r>
            <a:r>
              <a:rPr lang="en-US" altLang="zh-CN" dirty="0" smtClean="0"/>
              <a:t>——</a:t>
            </a:r>
            <a:r>
              <a:rPr lang="zh-CN" altLang="en-US" dirty="0" smtClean="0"/>
              <a:t>自然和谐的人机交互阶段</a:t>
            </a:r>
            <a:endParaRPr lang="en-US" altLang="zh-CN" dirty="0" smtClean="0"/>
          </a:p>
          <a:p>
            <a:pPr lvl="1"/>
            <a:r>
              <a:rPr lang="zh-CN" altLang="en-US" dirty="0"/>
              <a:t>基于语音、手写体、姿势、视线跟踪、表情等输入手段的多通道交互</a:t>
            </a:r>
          </a:p>
        </p:txBody>
      </p:sp>
      <p:grpSp>
        <p:nvGrpSpPr>
          <p:cNvPr id="4" name="组合 21"/>
          <p:cNvGrpSpPr>
            <a:grpSpLocks/>
          </p:cNvGrpSpPr>
          <p:nvPr/>
        </p:nvGrpSpPr>
        <p:grpSpPr bwMode="auto">
          <a:xfrm>
            <a:off x="2907000" y="5070317"/>
            <a:ext cx="1757362" cy="1562100"/>
            <a:chOff x="0" y="5143512"/>
            <a:chExt cx="1928794" cy="1714488"/>
          </a:xfrm>
        </p:grpSpPr>
        <p:sp>
          <p:nvSpPr>
            <p:cNvPr id="5" name="Rectangle 2"/>
            <p:cNvSpPr txBox="1">
              <a:spLocks noChangeArrowheads="1"/>
            </p:cNvSpPr>
            <p:nvPr/>
          </p:nvSpPr>
          <p:spPr bwMode="auto">
            <a:xfrm>
              <a:off x="0" y="5143512"/>
              <a:ext cx="1928794" cy="484185"/>
            </a:xfrm>
            <a:prstGeom prst="rect">
              <a:avLst/>
            </a:prstGeom>
            <a:noFill/>
            <a:ln w="9525">
              <a:noFill/>
              <a:miter lim="800000"/>
              <a:headEnd/>
              <a:tailEnd/>
            </a:ln>
          </p:spPr>
          <p:txBody>
            <a:bodyPr/>
            <a:lstStyle/>
            <a:p>
              <a:pPr algn="ctr" eaLnBrk="0" hangingPunct="0">
                <a:defRPr/>
              </a:pPr>
              <a:r>
                <a:rPr lang="zh-CN" altLang="en-US" sz="1600" kern="0" dirty="0">
                  <a:solidFill>
                    <a:srgbClr val="C00000"/>
                  </a:solidFill>
                  <a:latin typeface="+mj-lt"/>
                  <a:ea typeface="+mj-ea"/>
                  <a:cs typeface="+mj-cs"/>
                </a:rPr>
                <a:t>笔式交互设备</a:t>
              </a:r>
            </a:p>
          </p:txBody>
        </p:sp>
        <p:pic>
          <p:nvPicPr>
            <p:cNvPr id="6" name="Picture 1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562600"/>
              <a:ext cx="1800225" cy="1295400"/>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7" name="组合 18"/>
          <p:cNvGrpSpPr>
            <a:grpSpLocks/>
          </p:cNvGrpSpPr>
          <p:nvPr/>
        </p:nvGrpSpPr>
        <p:grpSpPr bwMode="auto">
          <a:xfrm>
            <a:off x="2605428" y="3431081"/>
            <a:ext cx="2360507" cy="1654669"/>
            <a:chOff x="4786314" y="3143248"/>
            <a:chExt cx="2590800" cy="1816104"/>
          </a:xfrm>
        </p:grpSpPr>
        <p:sp>
          <p:nvSpPr>
            <p:cNvPr id="8" name="Rectangle 18"/>
            <p:cNvSpPr>
              <a:spLocks noChangeArrowheads="1"/>
            </p:cNvSpPr>
            <p:nvPr/>
          </p:nvSpPr>
          <p:spPr bwMode="auto">
            <a:xfrm>
              <a:off x="4786314" y="3143248"/>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800">
                  <a:solidFill>
                    <a:srgbClr val="C00000"/>
                  </a:solidFill>
                  <a:latin typeface="Tahoma" pitchFamily="34" charset="0"/>
                </a:rPr>
                <a:t>语音交互设备</a:t>
              </a:r>
            </a:p>
          </p:txBody>
        </p:sp>
        <p:pic>
          <p:nvPicPr>
            <p:cNvPr id="9" name="Picture 19" descr="0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42" y="3714752"/>
              <a:ext cx="166052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19"/>
          <p:cNvGrpSpPr>
            <a:grpSpLocks/>
          </p:cNvGrpSpPr>
          <p:nvPr/>
        </p:nvGrpSpPr>
        <p:grpSpPr bwMode="auto">
          <a:xfrm>
            <a:off x="625051" y="3900473"/>
            <a:ext cx="2013373" cy="2343150"/>
            <a:chOff x="3214678" y="4286256"/>
            <a:chExt cx="2209800" cy="2571744"/>
          </a:xfrm>
        </p:grpSpPr>
        <p:pic>
          <p:nvPicPr>
            <p:cNvPr id="11" name="Picture 21" descr="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4678" y="4772025"/>
              <a:ext cx="22098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2"/>
            <p:cNvSpPr>
              <a:spLocks noChangeArrowheads="1"/>
            </p:cNvSpPr>
            <p:nvPr/>
          </p:nvSpPr>
          <p:spPr bwMode="auto">
            <a:xfrm>
              <a:off x="3414722" y="4286256"/>
              <a:ext cx="180022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eaLnBrk="1" hangingPunct="1"/>
              <a:r>
                <a:rPr lang="zh-CN" altLang="en-US" sz="1800">
                  <a:solidFill>
                    <a:srgbClr val="C00000"/>
                  </a:solidFill>
                  <a:latin typeface="Tahoma" pitchFamily="34" charset="0"/>
                </a:rPr>
                <a:t>视觉交互设备</a:t>
              </a:r>
            </a:p>
          </p:txBody>
        </p:sp>
      </p:grpSp>
      <p:grpSp>
        <p:nvGrpSpPr>
          <p:cNvPr id="13" name="组合 22"/>
          <p:cNvGrpSpPr>
            <a:grpSpLocks/>
          </p:cNvGrpSpPr>
          <p:nvPr/>
        </p:nvGrpSpPr>
        <p:grpSpPr bwMode="auto">
          <a:xfrm>
            <a:off x="6588224" y="3722562"/>
            <a:ext cx="1887537" cy="2017713"/>
            <a:chOff x="7072330" y="4643446"/>
            <a:chExt cx="2071670" cy="2214554"/>
          </a:xfrm>
        </p:grpSpPr>
        <p:sp>
          <p:nvSpPr>
            <p:cNvPr id="14" name="Rectangle 23"/>
            <p:cNvSpPr>
              <a:spLocks noChangeArrowheads="1"/>
            </p:cNvSpPr>
            <p:nvPr/>
          </p:nvSpPr>
          <p:spPr bwMode="auto">
            <a:xfrm>
              <a:off x="7072330" y="4643446"/>
              <a:ext cx="2071670" cy="55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algn="ctr" eaLnBrk="1" hangingPunct="1"/>
              <a:r>
                <a:rPr lang="zh-CN" altLang="en-US" sz="1800">
                  <a:solidFill>
                    <a:srgbClr val="C00000"/>
                  </a:solidFill>
                  <a:latin typeface="Tahoma" pitchFamily="34" charset="0"/>
                </a:rPr>
                <a:t>虚拟环境中的交互设备 </a:t>
              </a:r>
            </a:p>
          </p:txBody>
        </p:sp>
        <p:pic>
          <p:nvPicPr>
            <p:cNvPr id="15" name="Picture 24" descr="iwb_zo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2330" y="5221287"/>
              <a:ext cx="2071670" cy="163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20"/>
          <p:cNvGrpSpPr>
            <a:grpSpLocks/>
          </p:cNvGrpSpPr>
          <p:nvPr/>
        </p:nvGrpSpPr>
        <p:grpSpPr bwMode="auto">
          <a:xfrm>
            <a:off x="4713581" y="4053348"/>
            <a:ext cx="1711078" cy="1813772"/>
            <a:chOff x="6705600" y="1428736"/>
            <a:chExt cx="1878615" cy="1990739"/>
          </a:xfrm>
        </p:grpSpPr>
        <p:pic>
          <p:nvPicPr>
            <p:cNvPr id="17" name="Picture 26" descr="cyberglas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1905000"/>
              <a:ext cx="17526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7"/>
            <p:cNvSpPr>
              <a:spLocks noChangeArrowheads="1"/>
            </p:cNvSpPr>
            <p:nvPr/>
          </p:nvSpPr>
          <p:spPr bwMode="auto">
            <a:xfrm>
              <a:off x="6783963" y="1428736"/>
              <a:ext cx="180025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charset="0"/>
                  <a:ea typeface="宋体" pitchFamily="2" charset="-122"/>
                </a:defRPr>
              </a:lvl1pPr>
              <a:lvl2pPr marL="742950" indent="-285750" eaLnBrk="0" hangingPunct="0">
                <a:defRPr sz="2000">
                  <a:solidFill>
                    <a:schemeClr val="tx1"/>
                  </a:solidFill>
                  <a:latin typeface="Arial" charset="0"/>
                  <a:ea typeface="宋体" pitchFamily="2" charset="-122"/>
                </a:defRPr>
              </a:lvl2pPr>
              <a:lvl3pPr marL="1143000" indent="-228600" eaLnBrk="0" hangingPunct="0">
                <a:defRPr sz="2000">
                  <a:solidFill>
                    <a:schemeClr val="tx1"/>
                  </a:solidFill>
                  <a:latin typeface="Arial" charset="0"/>
                  <a:ea typeface="宋体" pitchFamily="2" charset="-122"/>
                </a:defRPr>
              </a:lvl3pPr>
              <a:lvl4pPr marL="1600200" indent="-228600" eaLnBrk="0" hangingPunct="0">
                <a:defRPr sz="2000">
                  <a:solidFill>
                    <a:schemeClr val="tx1"/>
                  </a:solidFill>
                  <a:latin typeface="Arial" charset="0"/>
                  <a:ea typeface="宋体" pitchFamily="2" charset="-122"/>
                </a:defRPr>
              </a:lvl4pPr>
              <a:lvl5pPr marL="2057400" indent="-228600" eaLnBrk="0" hangingPunct="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pPr eaLnBrk="1" hangingPunct="1"/>
              <a:r>
                <a:rPr lang="zh-CN" altLang="en-US" sz="1800">
                  <a:solidFill>
                    <a:srgbClr val="C00000"/>
                  </a:solidFill>
                  <a:latin typeface="Tahoma" pitchFamily="34" charset="0"/>
                </a:rPr>
                <a:t>触觉交互设备</a:t>
              </a:r>
            </a:p>
          </p:txBody>
        </p:sp>
      </p:grpSp>
    </p:spTree>
    <p:extLst>
      <p:ext uri="{BB962C8B-B14F-4D97-AF65-F5344CB8AC3E}">
        <p14:creationId xmlns:p14="http://schemas.microsoft.com/office/powerpoint/2010/main" val="9799852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人机交互的发展历史</a:t>
            </a:r>
            <a:endParaRPr lang="zh-CN" altLang="en-US" dirty="0"/>
          </a:p>
        </p:txBody>
      </p:sp>
      <p:sp>
        <p:nvSpPr>
          <p:cNvPr id="3" name="内容占位符 2"/>
          <p:cNvSpPr>
            <a:spLocks noGrp="1"/>
          </p:cNvSpPr>
          <p:nvPr>
            <p:ph idx="1"/>
          </p:nvPr>
        </p:nvSpPr>
        <p:spPr/>
        <p:txBody>
          <a:bodyPr>
            <a:noAutofit/>
          </a:bodyPr>
          <a:lstStyle/>
          <a:p>
            <a:r>
              <a:rPr lang="zh-CN" altLang="en-US" dirty="0" smtClean="0"/>
              <a:t>高级阶段</a:t>
            </a:r>
            <a:r>
              <a:rPr lang="en-US" altLang="zh-CN" dirty="0" smtClean="0"/>
              <a:t>——</a:t>
            </a:r>
            <a:r>
              <a:rPr lang="zh-CN" altLang="en-US" dirty="0" smtClean="0"/>
              <a:t>自然和谐的人机交互阶段</a:t>
            </a:r>
            <a:endParaRPr lang="en-US" altLang="zh-CN" dirty="0" smtClean="0"/>
          </a:p>
          <a:p>
            <a:pPr lvl="1"/>
            <a:r>
              <a:rPr lang="zh-CN" altLang="en-US" dirty="0"/>
              <a:t>悬浮式</a:t>
            </a:r>
            <a:r>
              <a:rPr lang="zh-CN" altLang="en-US" dirty="0" smtClean="0"/>
              <a:t>显示、手势控制、直接操纵、多</a:t>
            </a:r>
            <a:r>
              <a:rPr lang="zh-CN" altLang="en-US" dirty="0"/>
              <a:t>点触</a:t>
            </a:r>
            <a:r>
              <a:rPr lang="zh-CN" altLang="en-US" dirty="0" smtClean="0"/>
              <a:t>控</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marL="68580" lvl="1" indent="0">
              <a:buNone/>
            </a:pPr>
            <a:r>
              <a:rPr lang="zh-CN" altLang="en-US" dirty="0" smtClean="0"/>
              <a:t>第六感科技：</a:t>
            </a:r>
            <a:r>
              <a:rPr lang="en-US" altLang="zh-CN" dirty="0">
                <a:hlinkClick r:id="rId2"/>
              </a:rPr>
              <a:t>http://</a:t>
            </a:r>
            <a:r>
              <a:rPr lang="en-US" altLang="zh-CN" dirty="0" smtClean="0">
                <a:hlinkClick r:id="rId2"/>
              </a:rPr>
              <a:t>v.youku.com/v_show/id_XMTQ0NjI3NDMy.html</a:t>
            </a:r>
            <a:r>
              <a:rPr lang="zh-CN" altLang="en-US" dirty="0" smtClean="0"/>
              <a:t> </a:t>
            </a:r>
            <a:endParaRPr lang="zh-CN" altLang="en-US" dirty="0"/>
          </a:p>
        </p:txBody>
      </p:sp>
      <p:pic>
        <p:nvPicPr>
          <p:cNvPr id="21506" name="Picture 2" descr="https://timgsa.baidu.com/timg?image&amp;quality=80&amp;size=b9999_10000&amp;sec=1585770261881&amp;di=09d4683ae77e79db1a07deebda63569f&amp;imgtype=0&amp;src=http%3A%2F%2Fimg.mp.itc.cn%2Fupload%2F20160830%2Fcc832555b0574936a45e67900704d153_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216" y="3284984"/>
            <a:ext cx="3698776" cy="19048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Documents and Settings\WangLu\桌面\world-buil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3284985"/>
            <a:ext cx="3691913" cy="190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49274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人机交互的应用</a:t>
            </a:r>
            <a:endParaRPr lang="zh-CN" altLang="en-US"/>
          </a:p>
        </p:txBody>
      </p:sp>
      <p:sp>
        <p:nvSpPr>
          <p:cNvPr id="3" name="内容占位符 2"/>
          <p:cNvSpPr>
            <a:spLocks noGrp="1"/>
          </p:cNvSpPr>
          <p:nvPr>
            <p:ph idx="1"/>
          </p:nvPr>
        </p:nvSpPr>
        <p:spPr/>
        <p:txBody>
          <a:bodyPr>
            <a:noAutofit/>
          </a:bodyPr>
          <a:lstStyle/>
          <a:p>
            <a:r>
              <a:rPr lang="zh-CN" altLang="en-US" dirty="0" smtClean="0"/>
              <a:t>工业</a:t>
            </a:r>
            <a:endParaRPr lang="en-US" altLang="zh-CN" dirty="0" smtClean="0"/>
          </a:p>
          <a:p>
            <a:pPr lvl="1"/>
            <a:r>
              <a:rPr lang="zh-CN" altLang="en-US" dirty="0" smtClean="0">
                <a:solidFill>
                  <a:srgbClr val="C00000"/>
                </a:solidFill>
              </a:rPr>
              <a:t>虚拟设计</a:t>
            </a:r>
            <a:r>
              <a:rPr lang="zh-CN" altLang="en-US" dirty="0" smtClean="0"/>
              <a:t>：</a:t>
            </a:r>
            <a:endParaRPr lang="en-US" altLang="zh-CN" dirty="0" smtClean="0"/>
          </a:p>
          <a:p>
            <a:pPr lvl="2"/>
            <a:r>
              <a:rPr lang="zh-CN" altLang="en-US" dirty="0" smtClean="0"/>
              <a:t>波音公司利用</a:t>
            </a:r>
            <a:r>
              <a:rPr lang="en-US" altLang="zh-CN" dirty="0" smtClean="0"/>
              <a:t>VR</a:t>
            </a:r>
            <a:r>
              <a:rPr lang="zh-CN" altLang="en-US" dirty="0" smtClean="0"/>
              <a:t>技术辅助波音</a:t>
            </a:r>
            <a:r>
              <a:rPr lang="en-US" altLang="zh-CN" dirty="0" smtClean="0"/>
              <a:t>777</a:t>
            </a:r>
            <a:r>
              <a:rPr lang="zh-CN" altLang="en-US" dirty="0" smtClean="0"/>
              <a:t>的管线设计</a:t>
            </a:r>
            <a:endParaRPr lang="en-US" altLang="zh-CN" dirty="0" smtClean="0"/>
          </a:p>
          <a:p>
            <a:pPr lvl="2"/>
            <a:r>
              <a:rPr lang="zh-CN" altLang="en-US" dirty="0" smtClean="0"/>
              <a:t>法国标致雪铁龙公司利用多种</a:t>
            </a:r>
            <a:r>
              <a:rPr lang="en-US" altLang="zh-CN" dirty="0" smtClean="0"/>
              <a:t>VR</a:t>
            </a:r>
            <a:r>
              <a:rPr lang="zh-CN" altLang="en-US" dirty="0" smtClean="0"/>
              <a:t>和投影技术构建仿真平台</a:t>
            </a:r>
            <a:endParaRPr lang="en-US" altLang="zh-CN" dirty="0" smtClean="0"/>
          </a:p>
          <a:p>
            <a:pPr lvl="1"/>
            <a:r>
              <a:rPr lang="zh-CN" altLang="en-US" dirty="0" smtClean="0">
                <a:solidFill>
                  <a:srgbClr val="C00000"/>
                </a:solidFill>
              </a:rPr>
              <a:t>虚拟训练</a:t>
            </a:r>
            <a:r>
              <a:rPr lang="zh-CN" altLang="en-US" dirty="0" smtClean="0"/>
              <a:t>：</a:t>
            </a:r>
            <a:endParaRPr lang="en-US" altLang="zh-CN" dirty="0" smtClean="0"/>
          </a:p>
          <a:p>
            <a:pPr lvl="2"/>
            <a:r>
              <a:rPr lang="zh-CN" altLang="en-US" dirty="0" smtClean="0"/>
              <a:t>美国约翰航天中心使用</a:t>
            </a:r>
            <a:r>
              <a:rPr lang="en-US" altLang="zh-CN" dirty="0" smtClean="0"/>
              <a:t>VR</a:t>
            </a:r>
            <a:r>
              <a:rPr lang="zh-CN" altLang="en-US" dirty="0" smtClean="0"/>
              <a:t>技术对哈勃望远镜进行维护训练</a:t>
            </a:r>
            <a:endParaRPr lang="en-US" altLang="zh-CN" dirty="0" smtClean="0"/>
          </a:p>
          <a:p>
            <a:pPr lvl="2"/>
            <a:r>
              <a:rPr lang="zh-CN" altLang="en-US" dirty="0" smtClean="0"/>
              <a:t>利用</a:t>
            </a:r>
            <a:r>
              <a:rPr lang="en-US" altLang="zh-CN" dirty="0" smtClean="0"/>
              <a:t>VR</a:t>
            </a:r>
            <a:r>
              <a:rPr lang="zh-CN" altLang="en-US" dirty="0" smtClean="0"/>
              <a:t>模拟操作训练</a:t>
            </a:r>
            <a:endParaRPr lang="en-US" altLang="zh-CN" dirty="0" smtClean="0"/>
          </a:p>
          <a:p>
            <a:pPr lvl="3"/>
            <a:r>
              <a:rPr lang="en-US" altLang="zh-CN" sz="1600" dirty="0" smtClean="0">
                <a:hlinkClick r:id="rId2"/>
              </a:rPr>
              <a:t>https</a:t>
            </a:r>
            <a:r>
              <a:rPr lang="en-US" altLang="zh-CN" sz="1600" dirty="0">
                <a:hlinkClick r:id="rId2"/>
              </a:rPr>
              <a:t>://</a:t>
            </a:r>
            <a:r>
              <a:rPr lang="en-US" altLang="zh-CN" sz="1600" dirty="0" smtClean="0">
                <a:hlinkClick r:id="rId2"/>
              </a:rPr>
              <a:t>haokan.baidu.com/v?vid=9219208165159237421&amp;pd=bjh&amp;fr=bjhauthor&amp;type=video</a:t>
            </a:r>
            <a:endParaRPr lang="en-US" altLang="zh-CN" sz="1600" dirty="0" smtClean="0"/>
          </a:p>
          <a:p>
            <a:pPr lvl="3"/>
            <a:r>
              <a:rPr lang="en-US" altLang="zh-CN" sz="1600" dirty="0">
                <a:hlinkClick r:id="rId3"/>
              </a:rPr>
              <a:t>https://</a:t>
            </a:r>
            <a:r>
              <a:rPr lang="en-US" altLang="zh-CN" sz="1600" dirty="0" smtClean="0">
                <a:hlinkClick r:id="rId3"/>
              </a:rPr>
              <a:t>v.qq.com/x/page/t0503wl2745.html</a:t>
            </a:r>
            <a:endParaRPr lang="en-US" altLang="zh-CN" sz="1600" dirty="0"/>
          </a:p>
          <a:p>
            <a:pPr marL="685800" lvl="2" indent="0">
              <a:buNone/>
            </a:pPr>
            <a:endParaRPr lang="en-US" altLang="zh-CN" dirty="0"/>
          </a:p>
        </p:txBody>
      </p:sp>
      <p:pic>
        <p:nvPicPr>
          <p:cNvPr id="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764704"/>
            <a:ext cx="3744913"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7171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人机交互的应用</a:t>
            </a:r>
            <a:endParaRPr lang="zh-CN" altLang="en-US"/>
          </a:p>
        </p:txBody>
      </p:sp>
      <p:sp>
        <p:nvSpPr>
          <p:cNvPr id="3" name="内容占位符 2"/>
          <p:cNvSpPr>
            <a:spLocks noGrp="1"/>
          </p:cNvSpPr>
          <p:nvPr>
            <p:ph idx="1"/>
          </p:nvPr>
        </p:nvSpPr>
        <p:spPr/>
        <p:txBody>
          <a:bodyPr>
            <a:noAutofit/>
          </a:bodyPr>
          <a:lstStyle/>
          <a:p>
            <a:r>
              <a:rPr lang="zh-CN" altLang="en-US" dirty="0" smtClean="0"/>
              <a:t>教育</a:t>
            </a:r>
            <a:endParaRPr lang="en-US" altLang="zh-CN" dirty="0" smtClean="0"/>
          </a:p>
          <a:p>
            <a:pPr lvl="1"/>
            <a:endParaRPr lang="en-US" altLang="zh-CN" dirty="0" smtClean="0"/>
          </a:p>
        </p:txBody>
      </p:sp>
      <p:pic>
        <p:nvPicPr>
          <p:cNvPr id="5" name="图片 12" descr="nicek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52936"/>
            <a:ext cx="3172277" cy="236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115615" y="5260558"/>
            <a:ext cx="3172277" cy="1089529"/>
          </a:xfrm>
          <a:prstGeom prst="rect">
            <a:avLst/>
          </a:prstGeom>
          <a:noFill/>
        </p:spPr>
        <p:txBody>
          <a:bodyPr wrap="square" rtlCol="0">
            <a:spAutoFit/>
          </a:bodyPr>
          <a:lstStyle/>
          <a:p>
            <a:pPr marL="0" lvl="1">
              <a:lnSpc>
                <a:spcPct val="90000"/>
              </a:lnSpc>
            </a:pPr>
            <a:r>
              <a:rPr lang="zh-CN" altLang="en-US" dirty="0"/>
              <a:t>伊利诺州大学芝加哥分校电子可视化实验室</a:t>
            </a:r>
            <a:r>
              <a:rPr lang="en-US" altLang="zh-CN" dirty="0"/>
              <a:t>EVL</a:t>
            </a:r>
            <a:r>
              <a:rPr lang="zh-CN" altLang="en-US" dirty="0"/>
              <a:t>和交互计算环境实验室</a:t>
            </a:r>
            <a:r>
              <a:rPr lang="en-US" altLang="zh-CN" dirty="0"/>
              <a:t>CEL</a:t>
            </a:r>
            <a:r>
              <a:rPr lang="zh-CN" altLang="en-US" dirty="0"/>
              <a:t>合作的</a:t>
            </a:r>
            <a:r>
              <a:rPr lang="en-US" altLang="zh-CN" dirty="0" smtClean="0"/>
              <a:t>NICE</a:t>
            </a:r>
            <a:r>
              <a:rPr lang="zh-CN" altLang="en-US" dirty="0" smtClean="0"/>
              <a:t>项目</a:t>
            </a:r>
            <a:r>
              <a:rPr lang="en-US" altLang="zh-CN" dirty="0" smtClean="0"/>
              <a:t>——</a:t>
            </a:r>
            <a:r>
              <a:rPr lang="zh-CN" altLang="en-US" dirty="0" smtClean="0"/>
              <a:t>虚拟花园</a:t>
            </a:r>
            <a:endParaRPr lang="zh-CN" altLang="en-US" dirty="0"/>
          </a:p>
        </p:txBody>
      </p:sp>
      <p:pic>
        <p:nvPicPr>
          <p:cNvPr id="7" name="Picture 1" descr="200810231617312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836712"/>
            <a:ext cx="2944113" cy="437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5140518" y="5260558"/>
            <a:ext cx="2951660" cy="1089529"/>
          </a:xfrm>
          <a:prstGeom prst="rect">
            <a:avLst/>
          </a:prstGeom>
          <a:noFill/>
        </p:spPr>
        <p:txBody>
          <a:bodyPr wrap="square" rtlCol="0">
            <a:spAutoFit/>
          </a:bodyPr>
          <a:lstStyle/>
          <a:p>
            <a:pPr marL="0" lvl="1">
              <a:lnSpc>
                <a:spcPct val="90000"/>
              </a:lnSpc>
            </a:pPr>
            <a:r>
              <a:rPr lang="zh-CN" altLang="en-US" dirty="0"/>
              <a:t>科</a:t>
            </a:r>
            <a:r>
              <a:rPr lang="zh-CN" altLang="en-US" dirty="0" smtClean="0"/>
              <a:t>视设计</a:t>
            </a:r>
            <a:r>
              <a:rPr lang="zh-CN" altLang="en-US" dirty="0"/>
              <a:t>并安装的全沉浸</a:t>
            </a:r>
            <a:r>
              <a:rPr lang="zh-CN" altLang="en-US" dirty="0" smtClean="0"/>
              <a:t>式</a:t>
            </a:r>
            <a:r>
              <a:rPr lang="en-US" altLang="zh-CN" dirty="0"/>
              <a:t>Christie </a:t>
            </a:r>
            <a:r>
              <a:rPr lang="en-US" altLang="zh-CN" dirty="0" err="1"/>
              <a:t>TotalVIEW</a:t>
            </a:r>
            <a:r>
              <a:rPr lang="en-US" altLang="zh-CN" dirty="0"/>
              <a:t>™ </a:t>
            </a:r>
            <a:r>
              <a:rPr lang="en-US" altLang="zh-CN" dirty="0" smtClean="0"/>
              <a:t>CAVE</a:t>
            </a:r>
            <a:r>
              <a:rPr lang="zh-CN" altLang="en-US" dirty="0" smtClean="0"/>
              <a:t>，被称为</a:t>
            </a:r>
            <a:r>
              <a:rPr lang="en-US" altLang="zh-CN" dirty="0"/>
              <a:t>“</a:t>
            </a:r>
            <a:r>
              <a:rPr lang="zh-CN" altLang="en-US" dirty="0"/>
              <a:t>人机交互式虚拟教育</a:t>
            </a:r>
            <a:r>
              <a:rPr lang="en-US" altLang="zh-CN" dirty="0"/>
              <a:t>”</a:t>
            </a:r>
            <a:r>
              <a:rPr lang="zh-CN" altLang="en-US" dirty="0"/>
              <a:t>（</a:t>
            </a:r>
            <a:r>
              <a:rPr lang="en-US" altLang="zh-CN" dirty="0"/>
              <a:t>HIVE</a:t>
            </a:r>
            <a:r>
              <a:rPr lang="zh-CN" altLang="en-US" dirty="0"/>
              <a:t>）系统</a:t>
            </a:r>
          </a:p>
        </p:txBody>
      </p:sp>
      <p:sp>
        <p:nvSpPr>
          <p:cNvPr id="9" name="TextBox 8"/>
          <p:cNvSpPr txBox="1"/>
          <p:nvPr/>
        </p:nvSpPr>
        <p:spPr>
          <a:xfrm>
            <a:off x="458563" y="331015"/>
            <a:ext cx="3960440" cy="1169551"/>
          </a:xfrm>
          <a:prstGeom prst="rect">
            <a:avLst/>
          </a:prstGeom>
          <a:noFill/>
        </p:spPr>
        <p:txBody>
          <a:bodyPr wrap="square" rtlCol="0">
            <a:spAutoFit/>
          </a:bodyPr>
          <a:lstStyle/>
          <a:p>
            <a:r>
              <a:rPr lang="en-US" altLang="zh-CN" sz="1400" dirty="0" smtClean="0"/>
              <a:t>     AR</a:t>
            </a:r>
            <a:r>
              <a:rPr lang="zh-CN" altLang="en-US" sz="1400" dirty="0" smtClean="0"/>
              <a:t>教育：</a:t>
            </a:r>
            <a:r>
              <a:rPr lang="en-US" altLang="zh-CN" sz="1400" dirty="0"/>
              <a:t> </a:t>
            </a:r>
            <a:r>
              <a:rPr lang="en-US" altLang="zh-CN" sz="1400" dirty="0">
                <a:hlinkClick r:id="rId4"/>
              </a:rPr>
              <a:t>https://</a:t>
            </a:r>
            <a:r>
              <a:rPr lang="en-US" altLang="zh-CN" sz="1400" dirty="0" smtClean="0">
                <a:hlinkClick r:id="rId4"/>
              </a:rPr>
              <a:t>v.youku.com/v_show/id_XNzMzNDU2NjI0.html?spm=a2hbt.13141534.0.13141534</a:t>
            </a:r>
            <a:endParaRPr lang="en-US" altLang="zh-CN" sz="1400" dirty="0" smtClean="0"/>
          </a:p>
          <a:p>
            <a:r>
              <a:rPr lang="zh-CN" altLang="en-US" sz="1400" dirty="0" smtClean="0"/>
              <a:t>     医学教学：</a:t>
            </a:r>
            <a:r>
              <a:rPr lang="en-US" altLang="zh-CN" sz="1400" dirty="0"/>
              <a:t> </a:t>
            </a:r>
            <a:r>
              <a:rPr lang="en-US" altLang="zh-CN" sz="1400" dirty="0">
                <a:hlinkClick r:id="rId5"/>
              </a:rPr>
              <a:t>https://</a:t>
            </a:r>
            <a:r>
              <a:rPr lang="en-US" altLang="zh-CN" sz="1400" dirty="0" smtClean="0">
                <a:hlinkClick r:id="rId5"/>
              </a:rPr>
              <a:t>new-play.tudou.com/v/453303660.html</a:t>
            </a:r>
            <a:endParaRPr lang="en-US" altLang="zh-CN" sz="1400" dirty="0" smtClean="0"/>
          </a:p>
        </p:txBody>
      </p:sp>
      <p:pic>
        <p:nvPicPr>
          <p:cNvPr id="5122"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183" y="349778"/>
            <a:ext cx="312753" cy="2709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5164" y="1009306"/>
            <a:ext cx="312753" cy="27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568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人机交互的应用</a:t>
            </a:r>
            <a:endParaRPr lang="zh-CN" altLang="en-US"/>
          </a:p>
        </p:txBody>
      </p:sp>
      <p:sp>
        <p:nvSpPr>
          <p:cNvPr id="3" name="内容占位符 2"/>
          <p:cNvSpPr>
            <a:spLocks noGrp="1"/>
          </p:cNvSpPr>
          <p:nvPr>
            <p:ph idx="1"/>
          </p:nvPr>
        </p:nvSpPr>
        <p:spPr/>
        <p:txBody>
          <a:bodyPr>
            <a:noAutofit/>
          </a:bodyPr>
          <a:lstStyle/>
          <a:p>
            <a:pPr lvl="1"/>
            <a:r>
              <a:rPr lang="zh-CN" altLang="en-US" dirty="0" smtClean="0"/>
              <a:t>军事</a:t>
            </a:r>
            <a:endParaRPr lang="en-US" altLang="zh-CN" dirty="0" smtClean="0"/>
          </a:p>
          <a:p>
            <a:pPr lvl="2"/>
            <a:r>
              <a:rPr lang="zh-CN" altLang="en-US" dirty="0" smtClean="0"/>
              <a:t>虚拟现实应用到军事演练和培训，能降低成本，灵活</a:t>
            </a:r>
            <a:r>
              <a:rPr lang="zh-CN" altLang="en-US" dirty="0"/>
              <a:t>改变环境和</a:t>
            </a:r>
            <a:r>
              <a:rPr lang="zh-CN" altLang="en-US" dirty="0" smtClean="0"/>
              <a:t>条件</a:t>
            </a:r>
            <a:endParaRPr lang="en-US" altLang="zh-CN" dirty="0" smtClean="0"/>
          </a:p>
          <a:p>
            <a:pPr lvl="2"/>
            <a:r>
              <a:rPr lang="zh-CN" altLang="en-US" dirty="0" smtClean="0"/>
              <a:t>先进的交互设备提供更真实的体验效果</a:t>
            </a:r>
            <a:endParaRPr lang="en-US" altLang="zh-CN" dirty="0" smtClean="0"/>
          </a:p>
        </p:txBody>
      </p:sp>
      <p:pic>
        <p:nvPicPr>
          <p:cNvPr id="7170" name="Picture 2" descr="https://timgsa.baidu.com/timg?image&amp;quality=80&amp;size=b9999_10000&amp;sec=1585937859007&amp;di=b1c3dd504f0c1e326f76488a0a2631a4&amp;imgtype=0&amp;src=http%3A%2F%2Fclub.lon3d.com%2Fdata%2Fattachment%2Fforum%2F201503%2F23%2F104329pvha4e134aam3h4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861048"/>
            <a:ext cx="4032448" cy="232671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93864" y="6156012"/>
            <a:ext cx="2723823" cy="369332"/>
          </a:xfrm>
          <a:prstGeom prst="rect">
            <a:avLst/>
          </a:prstGeom>
        </p:spPr>
        <p:txBody>
          <a:bodyPr wrap="none">
            <a:spAutoFit/>
          </a:bodyPr>
          <a:lstStyle/>
          <a:p>
            <a:pPr marL="0" lvl="2"/>
            <a:r>
              <a:rPr lang="zh-CN" altLang="en-US" dirty="0"/>
              <a:t>军事战略战术演练和培训</a:t>
            </a:r>
            <a:endParaRPr lang="en-US" altLang="zh-CN"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263" y="3861048"/>
            <a:ext cx="1416255" cy="229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4590443" y="6156012"/>
            <a:ext cx="1739893" cy="369332"/>
          </a:xfrm>
          <a:prstGeom prst="rect">
            <a:avLst/>
          </a:prstGeom>
        </p:spPr>
        <p:txBody>
          <a:bodyPr wrap="square">
            <a:spAutoFit/>
          </a:bodyPr>
          <a:lstStyle/>
          <a:p>
            <a:pPr marL="0" lvl="2" algn="ctr"/>
            <a:r>
              <a:rPr lang="zh-CN" altLang="en-US" dirty="0" smtClean="0"/>
              <a:t>头盔显示器</a:t>
            </a:r>
            <a:endParaRPr lang="en-US" altLang="zh-CN" dirty="0"/>
          </a:p>
        </p:txBody>
      </p:sp>
      <p:pic>
        <p:nvPicPr>
          <p:cNvPr id="15"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724169"/>
            <a:ext cx="312753" cy="27091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39552" y="687302"/>
            <a:ext cx="7128792" cy="307777"/>
          </a:xfrm>
          <a:prstGeom prst="rect">
            <a:avLst/>
          </a:prstGeom>
          <a:noFill/>
        </p:spPr>
        <p:txBody>
          <a:bodyPr wrap="square" rtlCol="0">
            <a:spAutoFit/>
          </a:bodyPr>
          <a:lstStyle/>
          <a:p>
            <a:r>
              <a:rPr lang="en-US" altLang="zh-CN" sz="1400" dirty="0" smtClean="0"/>
              <a:t>     </a:t>
            </a:r>
            <a:r>
              <a:rPr lang="zh-CN" altLang="en-US" sz="1400" dirty="0" smtClean="0"/>
              <a:t>虚拟现实在军事上的应用：</a:t>
            </a:r>
            <a:r>
              <a:rPr lang="en-US" altLang="zh-CN" sz="1400" dirty="0"/>
              <a:t> </a:t>
            </a:r>
            <a:r>
              <a:rPr lang="en-US" altLang="zh-CN" sz="1400" dirty="0">
                <a:hlinkClick r:id="rId6"/>
              </a:rPr>
              <a:t>https://</a:t>
            </a:r>
            <a:r>
              <a:rPr lang="en-US" altLang="zh-CN" sz="1400" dirty="0" smtClean="0">
                <a:hlinkClick r:id="rId6"/>
              </a:rPr>
              <a:t>v.qq.com/x/page/b0175i2mjnl.html</a:t>
            </a:r>
            <a:endParaRPr lang="en-US" altLang="zh-CN" sz="1400" dirty="0" smtClean="0"/>
          </a:p>
        </p:txBody>
      </p:sp>
      <p:pic>
        <p:nvPicPr>
          <p:cNvPr id="17" name="图片 1" descr="C:\Users\xuwenguang\Desktop\1.jpg"/>
          <p:cNvPicPr>
            <a:picLocks noChangeAspect="1" noChangeArrowheads="1"/>
          </p:cNvPicPr>
          <p:nvPr/>
        </p:nvPicPr>
        <p:blipFill rotWithShape="1">
          <a:blip r:embed="rId7">
            <a:extLst>
              <a:ext uri="{28A0092B-C50C-407E-A947-70E740481C1C}">
                <a14:useLocalDpi xmlns:a14="http://schemas.microsoft.com/office/drawing/2010/main" val="0"/>
              </a:ext>
            </a:extLst>
          </a:blip>
          <a:srcRect l="21774"/>
          <a:stretch/>
        </p:blipFill>
        <p:spPr bwMode="auto">
          <a:xfrm>
            <a:off x="6316889" y="3861048"/>
            <a:ext cx="2287559" cy="229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6590721" y="6156012"/>
            <a:ext cx="1739893" cy="369332"/>
          </a:xfrm>
          <a:prstGeom prst="rect">
            <a:avLst/>
          </a:prstGeom>
        </p:spPr>
        <p:txBody>
          <a:bodyPr wrap="square">
            <a:spAutoFit/>
          </a:bodyPr>
          <a:lstStyle/>
          <a:p>
            <a:pPr marL="0" lvl="2" algn="ctr"/>
            <a:r>
              <a:rPr lang="zh-CN" altLang="en-US" dirty="0" smtClean="0"/>
              <a:t>飞行模拟器</a:t>
            </a:r>
            <a:endParaRPr lang="en-US" altLang="zh-CN" dirty="0"/>
          </a:p>
        </p:txBody>
      </p:sp>
    </p:spTree>
    <p:extLst>
      <p:ext uri="{BB962C8B-B14F-4D97-AF65-F5344CB8AC3E}">
        <p14:creationId xmlns:p14="http://schemas.microsoft.com/office/powerpoint/2010/main" val="344021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什么是人机交互（</a:t>
            </a:r>
            <a:r>
              <a:rPr lang="en-US" altLang="zh-CN" dirty="0" smtClean="0"/>
              <a:t>HCI</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smtClean="0"/>
              <a:t>计算机（电脑）</a:t>
            </a:r>
            <a:endParaRPr lang="zh-CN" altLang="en-US" dirty="0"/>
          </a:p>
        </p:txBody>
      </p:sp>
      <p:pic>
        <p:nvPicPr>
          <p:cNvPr id="1026" name="Picture 2" descr="https://timgsa.baidu.com/timg?image&amp;quality=80&amp;size=b9999_10000&amp;sec=1585655380919&amp;di=f77114ebeb2652cdebe3f8ac8dc4ed8c&amp;imgtype=0&amp;src=http%3A%2F%2Ffile11.zk71.com%2FFile%2FCorpEditInsertImages%2F2015%2F11%2F04%2F0_huishou_1111_201511042054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140968"/>
            <a:ext cx="2648514" cy="2546648"/>
          </a:xfrm>
          <a:prstGeom prst="rect">
            <a:avLst/>
          </a:prstGeom>
          <a:noFill/>
          <a:extLst>
            <a:ext uri="{909E8E84-426E-40DD-AFC4-6F175D3DCCD1}">
              <a14:hiddenFill xmlns:a14="http://schemas.microsoft.com/office/drawing/2010/main">
                <a:solidFill>
                  <a:srgbClr val="FFFFFF"/>
                </a:solidFill>
              </a14:hiddenFill>
            </a:ext>
          </a:extLst>
        </p:spPr>
      </p:pic>
      <p:sp>
        <p:nvSpPr>
          <p:cNvPr id="7" name="环形箭头 6"/>
          <p:cNvSpPr/>
          <p:nvPr/>
        </p:nvSpPr>
        <p:spPr>
          <a:xfrm>
            <a:off x="2432395" y="2415985"/>
            <a:ext cx="4397405" cy="4397405"/>
          </a:xfrm>
          <a:prstGeom prst="circularArrow">
            <a:avLst>
              <a:gd name="adj1" fmla="val 5274"/>
              <a:gd name="adj2" fmla="val 312630"/>
              <a:gd name="adj3" fmla="val 14252113"/>
              <a:gd name="adj4" fmla="val 17112999"/>
              <a:gd name="adj5" fmla="val 547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任意多边形 7"/>
          <p:cNvSpPr/>
          <p:nvPr/>
        </p:nvSpPr>
        <p:spPr>
          <a:xfrm>
            <a:off x="3642966" y="2204886"/>
            <a:ext cx="1649114" cy="824557"/>
          </a:xfrm>
          <a:custGeom>
            <a:avLst/>
            <a:gdLst>
              <a:gd name="connsiteX0" fmla="*/ 0 w 1649114"/>
              <a:gd name="connsiteY0" fmla="*/ 137429 h 824557"/>
              <a:gd name="connsiteX1" fmla="*/ 137429 w 1649114"/>
              <a:gd name="connsiteY1" fmla="*/ 0 h 824557"/>
              <a:gd name="connsiteX2" fmla="*/ 1511685 w 1649114"/>
              <a:gd name="connsiteY2" fmla="*/ 0 h 824557"/>
              <a:gd name="connsiteX3" fmla="*/ 1649114 w 1649114"/>
              <a:gd name="connsiteY3" fmla="*/ 137429 h 824557"/>
              <a:gd name="connsiteX4" fmla="*/ 1649114 w 1649114"/>
              <a:gd name="connsiteY4" fmla="*/ 687128 h 824557"/>
              <a:gd name="connsiteX5" fmla="*/ 1511685 w 1649114"/>
              <a:gd name="connsiteY5" fmla="*/ 824557 h 824557"/>
              <a:gd name="connsiteX6" fmla="*/ 137429 w 1649114"/>
              <a:gd name="connsiteY6" fmla="*/ 824557 h 824557"/>
              <a:gd name="connsiteX7" fmla="*/ 0 w 1649114"/>
              <a:gd name="connsiteY7" fmla="*/ 687128 h 824557"/>
              <a:gd name="connsiteX8" fmla="*/ 0 w 1649114"/>
              <a:gd name="connsiteY8" fmla="*/ 137429 h 8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14" h="824557">
                <a:moveTo>
                  <a:pt x="0" y="137429"/>
                </a:moveTo>
                <a:cubicBezTo>
                  <a:pt x="0" y="61529"/>
                  <a:pt x="61529" y="0"/>
                  <a:pt x="137429" y="0"/>
                </a:cubicBezTo>
                <a:lnTo>
                  <a:pt x="1511685" y="0"/>
                </a:lnTo>
                <a:cubicBezTo>
                  <a:pt x="1587585" y="0"/>
                  <a:pt x="1649114" y="61529"/>
                  <a:pt x="1649114" y="137429"/>
                </a:cubicBezTo>
                <a:lnTo>
                  <a:pt x="1649114" y="687128"/>
                </a:lnTo>
                <a:cubicBezTo>
                  <a:pt x="1649114" y="763028"/>
                  <a:pt x="1587585" y="824557"/>
                  <a:pt x="1511685" y="824557"/>
                </a:cubicBezTo>
                <a:lnTo>
                  <a:pt x="137429" y="824557"/>
                </a:lnTo>
                <a:cubicBezTo>
                  <a:pt x="61529" y="824557"/>
                  <a:pt x="0" y="763028"/>
                  <a:pt x="0" y="687128"/>
                </a:cubicBezTo>
                <a:lnTo>
                  <a:pt x="0" y="1374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642" tIns="112642" rIns="112642" bIns="112642" numCol="1" spcCol="1270" anchor="ctr" anchorCtr="0">
            <a:noAutofit/>
          </a:bodyPr>
          <a:lstStyle/>
          <a:p>
            <a:pPr lvl="0" algn="ctr" defTabSz="844550">
              <a:lnSpc>
                <a:spcPct val="90000"/>
              </a:lnSpc>
              <a:spcBef>
                <a:spcPct val="0"/>
              </a:spcBef>
              <a:spcAft>
                <a:spcPct val="35000"/>
              </a:spcAft>
            </a:pPr>
            <a:r>
              <a:rPr lang="zh-CN" altLang="en-US" sz="1900" kern="1200" dirty="0" smtClean="0">
                <a:solidFill>
                  <a:schemeClr val="bg1"/>
                </a:solidFill>
              </a:rPr>
              <a:t>计数和测量</a:t>
            </a:r>
            <a:endParaRPr lang="zh-CN" altLang="en-US" sz="1900" kern="1200" dirty="0">
              <a:solidFill>
                <a:schemeClr val="bg1"/>
              </a:solidFill>
            </a:endParaRPr>
          </a:p>
        </p:txBody>
      </p:sp>
      <p:sp>
        <p:nvSpPr>
          <p:cNvPr id="9" name="任意多边形 8"/>
          <p:cNvSpPr/>
          <p:nvPr/>
        </p:nvSpPr>
        <p:spPr>
          <a:xfrm>
            <a:off x="5868144" y="3096864"/>
            <a:ext cx="1649114" cy="824557"/>
          </a:xfrm>
          <a:custGeom>
            <a:avLst/>
            <a:gdLst>
              <a:gd name="connsiteX0" fmla="*/ 0 w 1649114"/>
              <a:gd name="connsiteY0" fmla="*/ 137429 h 824557"/>
              <a:gd name="connsiteX1" fmla="*/ 137429 w 1649114"/>
              <a:gd name="connsiteY1" fmla="*/ 0 h 824557"/>
              <a:gd name="connsiteX2" fmla="*/ 1511685 w 1649114"/>
              <a:gd name="connsiteY2" fmla="*/ 0 h 824557"/>
              <a:gd name="connsiteX3" fmla="*/ 1649114 w 1649114"/>
              <a:gd name="connsiteY3" fmla="*/ 137429 h 824557"/>
              <a:gd name="connsiteX4" fmla="*/ 1649114 w 1649114"/>
              <a:gd name="connsiteY4" fmla="*/ 687128 h 824557"/>
              <a:gd name="connsiteX5" fmla="*/ 1511685 w 1649114"/>
              <a:gd name="connsiteY5" fmla="*/ 824557 h 824557"/>
              <a:gd name="connsiteX6" fmla="*/ 137429 w 1649114"/>
              <a:gd name="connsiteY6" fmla="*/ 824557 h 824557"/>
              <a:gd name="connsiteX7" fmla="*/ 0 w 1649114"/>
              <a:gd name="connsiteY7" fmla="*/ 687128 h 824557"/>
              <a:gd name="connsiteX8" fmla="*/ 0 w 1649114"/>
              <a:gd name="connsiteY8" fmla="*/ 137429 h 8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14" h="824557">
                <a:moveTo>
                  <a:pt x="0" y="137429"/>
                </a:moveTo>
                <a:cubicBezTo>
                  <a:pt x="0" y="61529"/>
                  <a:pt x="61529" y="0"/>
                  <a:pt x="137429" y="0"/>
                </a:cubicBezTo>
                <a:lnTo>
                  <a:pt x="1511685" y="0"/>
                </a:lnTo>
                <a:cubicBezTo>
                  <a:pt x="1587585" y="0"/>
                  <a:pt x="1649114" y="61529"/>
                  <a:pt x="1649114" y="137429"/>
                </a:cubicBezTo>
                <a:lnTo>
                  <a:pt x="1649114" y="687128"/>
                </a:lnTo>
                <a:cubicBezTo>
                  <a:pt x="1649114" y="763028"/>
                  <a:pt x="1587585" y="824557"/>
                  <a:pt x="1511685" y="824557"/>
                </a:cubicBezTo>
                <a:lnTo>
                  <a:pt x="137429" y="824557"/>
                </a:lnTo>
                <a:cubicBezTo>
                  <a:pt x="61529" y="824557"/>
                  <a:pt x="0" y="763028"/>
                  <a:pt x="0" y="687128"/>
                </a:cubicBezTo>
                <a:lnTo>
                  <a:pt x="0" y="1374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642" tIns="112642" rIns="112642" bIns="112642" numCol="1" spcCol="1270" anchor="ctr" anchorCtr="0">
            <a:noAutofit/>
          </a:bodyPr>
          <a:lstStyle/>
          <a:p>
            <a:pPr lvl="0" algn="ctr" defTabSz="844550">
              <a:lnSpc>
                <a:spcPct val="90000"/>
              </a:lnSpc>
              <a:spcBef>
                <a:spcPct val="0"/>
              </a:spcBef>
              <a:spcAft>
                <a:spcPct val="35000"/>
              </a:spcAft>
            </a:pPr>
            <a:r>
              <a:rPr lang="zh-CN" altLang="en-US" sz="1900" kern="1200" dirty="0" smtClean="0">
                <a:solidFill>
                  <a:schemeClr val="bg1"/>
                </a:solidFill>
              </a:rPr>
              <a:t>准确的存储和召回</a:t>
            </a:r>
            <a:endParaRPr lang="zh-CN" altLang="en-US" sz="1900" kern="1200" dirty="0">
              <a:solidFill>
                <a:schemeClr val="bg1"/>
              </a:solidFill>
            </a:endParaRPr>
          </a:p>
        </p:txBody>
      </p:sp>
      <p:sp>
        <p:nvSpPr>
          <p:cNvPr id="10" name="任意多边形 9"/>
          <p:cNvSpPr/>
          <p:nvPr/>
        </p:nvSpPr>
        <p:spPr>
          <a:xfrm>
            <a:off x="5868144" y="4880793"/>
            <a:ext cx="1649114" cy="824557"/>
          </a:xfrm>
          <a:custGeom>
            <a:avLst/>
            <a:gdLst>
              <a:gd name="connsiteX0" fmla="*/ 0 w 1649114"/>
              <a:gd name="connsiteY0" fmla="*/ 137429 h 824557"/>
              <a:gd name="connsiteX1" fmla="*/ 137429 w 1649114"/>
              <a:gd name="connsiteY1" fmla="*/ 0 h 824557"/>
              <a:gd name="connsiteX2" fmla="*/ 1511685 w 1649114"/>
              <a:gd name="connsiteY2" fmla="*/ 0 h 824557"/>
              <a:gd name="connsiteX3" fmla="*/ 1649114 w 1649114"/>
              <a:gd name="connsiteY3" fmla="*/ 137429 h 824557"/>
              <a:gd name="connsiteX4" fmla="*/ 1649114 w 1649114"/>
              <a:gd name="connsiteY4" fmla="*/ 687128 h 824557"/>
              <a:gd name="connsiteX5" fmla="*/ 1511685 w 1649114"/>
              <a:gd name="connsiteY5" fmla="*/ 824557 h 824557"/>
              <a:gd name="connsiteX6" fmla="*/ 137429 w 1649114"/>
              <a:gd name="connsiteY6" fmla="*/ 824557 h 824557"/>
              <a:gd name="connsiteX7" fmla="*/ 0 w 1649114"/>
              <a:gd name="connsiteY7" fmla="*/ 687128 h 824557"/>
              <a:gd name="connsiteX8" fmla="*/ 0 w 1649114"/>
              <a:gd name="connsiteY8" fmla="*/ 137429 h 8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14" h="824557">
                <a:moveTo>
                  <a:pt x="0" y="137429"/>
                </a:moveTo>
                <a:cubicBezTo>
                  <a:pt x="0" y="61529"/>
                  <a:pt x="61529" y="0"/>
                  <a:pt x="137429" y="0"/>
                </a:cubicBezTo>
                <a:lnTo>
                  <a:pt x="1511685" y="0"/>
                </a:lnTo>
                <a:cubicBezTo>
                  <a:pt x="1587585" y="0"/>
                  <a:pt x="1649114" y="61529"/>
                  <a:pt x="1649114" y="137429"/>
                </a:cubicBezTo>
                <a:lnTo>
                  <a:pt x="1649114" y="687128"/>
                </a:lnTo>
                <a:cubicBezTo>
                  <a:pt x="1649114" y="763028"/>
                  <a:pt x="1587585" y="824557"/>
                  <a:pt x="1511685" y="824557"/>
                </a:cubicBezTo>
                <a:lnTo>
                  <a:pt x="137429" y="824557"/>
                </a:lnTo>
                <a:cubicBezTo>
                  <a:pt x="61529" y="824557"/>
                  <a:pt x="0" y="763028"/>
                  <a:pt x="0" y="687128"/>
                </a:cubicBezTo>
                <a:lnTo>
                  <a:pt x="0" y="1374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642" tIns="112642" rIns="112642" bIns="112642" numCol="1" spcCol="1270" anchor="ctr" anchorCtr="0">
            <a:noAutofit/>
          </a:bodyPr>
          <a:lstStyle/>
          <a:p>
            <a:pPr lvl="0" algn="ctr" defTabSz="844550">
              <a:lnSpc>
                <a:spcPct val="90000"/>
              </a:lnSpc>
              <a:spcBef>
                <a:spcPct val="0"/>
              </a:spcBef>
              <a:spcAft>
                <a:spcPct val="35000"/>
              </a:spcAft>
            </a:pPr>
            <a:r>
              <a:rPr lang="zh-CN" altLang="en-US" sz="1900" kern="1200" dirty="0" smtClean="0">
                <a:solidFill>
                  <a:schemeClr val="bg1"/>
                </a:solidFill>
              </a:rPr>
              <a:t>快速一致的回应</a:t>
            </a:r>
            <a:endParaRPr lang="zh-CN" altLang="en-US" sz="1900" kern="1200" dirty="0">
              <a:solidFill>
                <a:schemeClr val="bg1"/>
              </a:solidFill>
            </a:endParaRPr>
          </a:p>
        </p:txBody>
      </p:sp>
      <p:sp>
        <p:nvSpPr>
          <p:cNvPr id="11" name="任意多边形 10"/>
          <p:cNvSpPr/>
          <p:nvPr/>
        </p:nvSpPr>
        <p:spPr>
          <a:xfrm>
            <a:off x="3858987" y="5772763"/>
            <a:ext cx="1649114" cy="824557"/>
          </a:xfrm>
          <a:custGeom>
            <a:avLst/>
            <a:gdLst>
              <a:gd name="connsiteX0" fmla="*/ 0 w 1649114"/>
              <a:gd name="connsiteY0" fmla="*/ 137429 h 824557"/>
              <a:gd name="connsiteX1" fmla="*/ 137429 w 1649114"/>
              <a:gd name="connsiteY1" fmla="*/ 0 h 824557"/>
              <a:gd name="connsiteX2" fmla="*/ 1511685 w 1649114"/>
              <a:gd name="connsiteY2" fmla="*/ 0 h 824557"/>
              <a:gd name="connsiteX3" fmla="*/ 1649114 w 1649114"/>
              <a:gd name="connsiteY3" fmla="*/ 137429 h 824557"/>
              <a:gd name="connsiteX4" fmla="*/ 1649114 w 1649114"/>
              <a:gd name="connsiteY4" fmla="*/ 687128 h 824557"/>
              <a:gd name="connsiteX5" fmla="*/ 1511685 w 1649114"/>
              <a:gd name="connsiteY5" fmla="*/ 824557 h 824557"/>
              <a:gd name="connsiteX6" fmla="*/ 137429 w 1649114"/>
              <a:gd name="connsiteY6" fmla="*/ 824557 h 824557"/>
              <a:gd name="connsiteX7" fmla="*/ 0 w 1649114"/>
              <a:gd name="connsiteY7" fmla="*/ 687128 h 824557"/>
              <a:gd name="connsiteX8" fmla="*/ 0 w 1649114"/>
              <a:gd name="connsiteY8" fmla="*/ 137429 h 8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14" h="824557">
                <a:moveTo>
                  <a:pt x="0" y="137429"/>
                </a:moveTo>
                <a:cubicBezTo>
                  <a:pt x="0" y="61529"/>
                  <a:pt x="61529" y="0"/>
                  <a:pt x="137429" y="0"/>
                </a:cubicBezTo>
                <a:lnTo>
                  <a:pt x="1511685" y="0"/>
                </a:lnTo>
                <a:cubicBezTo>
                  <a:pt x="1587585" y="0"/>
                  <a:pt x="1649114" y="61529"/>
                  <a:pt x="1649114" y="137429"/>
                </a:cubicBezTo>
                <a:lnTo>
                  <a:pt x="1649114" y="687128"/>
                </a:lnTo>
                <a:cubicBezTo>
                  <a:pt x="1649114" y="763028"/>
                  <a:pt x="1587585" y="824557"/>
                  <a:pt x="1511685" y="824557"/>
                </a:cubicBezTo>
                <a:lnTo>
                  <a:pt x="137429" y="824557"/>
                </a:lnTo>
                <a:cubicBezTo>
                  <a:pt x="61529" y="824557"/>
                  <a:pt x="0" y="763028"/>
                  <a:pt x="0" y="687128"/>
                </a:cubicBezTo>
                <a:lnTo>
                  <a:pt x="0" y="1374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642" tIns="112642" rIns="112642" bIns="112642" numCol="1" spcCol="1270" anchor="ctr" anchorCtr="0">
            <a:noAutofit/>
          </a:bodyPr>
          <a:lstStyle/>
          <a:p>
            <a:pPr lvl="0" algn="ctr" defTabSz="844550">
              <a:lnSpc>
                <a:spcPct val="90000"/>
              </a:lnSpc>
              <a:spcBef>
                <a:spcPct val="0"/>
              </a:spcBef>
              <a:spcAft>
                <a:spcPct val="35000"/>
              </a:spcAft>
            </a:pPr>
            <a:r>
              <a:rPr lang="zh-CN" altLang="en-US" sz="1900" kern="1200" dirty="0" smtClean="0">
                <a:solidFill>
                  <a:schemeClr val="bg1"/>
                </a:solidFill>
              </a:rPr>
              <a:t>数据处理</a:t>
            </a:r>
            <a:r>
              <a:rPr lang="en-US" altLang="zh-CN" sz="1900" kern="1200" dirty="0" smtClean="0">
                <a:solidFill>
                  <a:schemeClr val="bg1"/>
                </a:solidFill>
              </a:rPr>
              <a:t>/</a:t>
            </a:r>
            <a:r>
              <a:rPr lang="zh-CN" altLang="en-US" sz="1900" kern="1200" dirty="0" smtClean="0">
                <a:solidFill>
                  <a:schemeClr val="bg1"/>
                </a:solidFill>
              </a:rPr>
              <a:t>计算</a:t>
            </a:r>
            <a:endParaRPr lang="zh-CN" altLang="en-US" sz="1900" kern="1200" dirty="0">
              <a:solidFill>
                <a:schemeClr val="bg1"/>
              </a:solidFill>
            </a:endParaRPr>
          </a:p>
        </p:txBody>
      </p:sp>
      <p:sp>
        <p:nvSpPr>
          <p:cNvPr id="12" name="任意多边形 11"/>
          <p:cNvSpPr/>
          <p:nvPr/>
        </p:nvSpPr>
        <p:spPr>
          <a:xfrm>
            <a:off x="1691675" y="4880794"/>
            <a:ext cx="1649114" cy="824557"/>
          </a:xfrm>
          <a:custGeom>
            <a:avLst/>
            <a:gdLst>
              <a:gd name="connsiteX0" fmla="*/ 0 w 1649114"/>
              <a:gd name="connsiteY0" fmla="*/ 137429 h 824557"/>
              <a:gd name="connsiteX1" fmla="*/ 137429 w 1649114"/>
              <a:gd name="connsiteY1" fmla="*/ 0 h 824557"/>
              <a:gd name="connsiteX2" fmla="*/ 1511685 w 1649114"/>
              <a:gd name="connsiteY2" fmla="*/ 0 h 824557"/>
              <a:gd name="connsiteX3" fmla="*/ 1649114 w 1649114"/>
              <a:gd name="connsiteY3" fmla="*/ 137429 h 824557"/>
              <a:gd name="connsiteX4" fmla="*/ 1649114 w 1649114"/>
              <a:gd name="connsiteY4" fmla="*/ 687128 h 824557"/>
              <a:gd name="connsiteX5" fmla="*/ 1511685 w 1649114"/>
              <a:gd name="connsiteY5" fmla="*/ 824557 h 824557"/>
              <a:gd name="connsiteX6" fmla="*/ 137429 w 1649114"/>
              <a:gd name="connsiteY6" fmla="*/ 824557 h 824557"/>
              <a:gd name="connsiteX7" fmla="*/ 0 w 1649114"/>
              <a:gd name="connsiteY7" fmla="*/ 687128 h 824557"/>
              <a:gd name="connsiteX8" fmla="*/ 0 w 1649114"/>
              <a:gd name="connsiteY8" fmla="*/ 137429 h 8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14" h="824557">
                <a:moveTo>
                  <a:pt x="0" y="137429"/>
                </a:moveTo>
                <a:cubicBezTo>
                  <a:pt x="0" y="61529"/>
                  <a:pt x="61529" y="0"/>
                  <a:pt x="137429" y="0"/>
                </a:cubicBezTo>
                <a:lnTo>
                  <a:pt x="1511685" y="0"/>
                </a:lnTo>
                <a:cubicBezTo>
                  <a:pt x="1587585" y="0"/>
                  <a:pt x="1649114" y="61529"/>
                  <a:pt x="1649114" y="137429"/>
                </a:cubicBezTo>
                <a:lnTo>
                  <a:pt x="1649114" y="687128"/>
                </a:lnTo>
                <a:cubicBezTo>
                  <a:pt x="1649114" y="763028"/>
                  <a:pt x="1587585" y="824557"/>
                  <a:pt x="1511685" y="824557"/>
                </a:cubicBezTo>
                <a:lnTo>
                  <a:pt x="137429" y="824557"/>
                </a:lnTo>
                <a:cubicBezTo>
                  <a:pt x="61529" y="824557"/>
                  <a:pt x="0" y="763028"/>
                  <a:pt x="0" y="687128"/>
                </a:cubicBezTo>
                <a:lnTo>
                  <a:pt x="0" y="1374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642" tIns="112642" rIns="112642" bIns="112642" numCol="1" spcCol="1270" anchor="ctr" anchorCtr="0">
            <a:noAutofit/>
          </a:bodyPr>
          <a:lstStyle/>
          <a:p>
            <a:pPr lvl="0" algn="ctr" defTabSz="844550">
              <a:lnSpc>
                <a:spcPct val="90000"/>
              </a:lnSpc>
              <a:spcBef>
                <a:spcPct val="0"/>
              </a:spcBef>
              <a:spcAft>
                <a:spcPct val="35000"/>
              </a:spcAft>
            </a:pPr>
            <a:r>
              <a:rPr lang="zh-CN" altLang="en-US" sz="1900" kern="1200" dirty="0" smtClean="0">
                <a:solidFill>
                  <a:schemeClr val="bg1"/>
                </a:solidFill>
              </a:rPr>
              <a:t>重复行动</a:t>
            </a:r>
            <a:endParaRPr lang="zh-CN" altLang="en-US" sz="1900" kern="1200" dirty="0">
              <a:solidFill>
                <a:schemeClr val="bg1"/>
              </a:solidFill>
            </a:endParaRPr>
          </a:p>
        </p:txBody>
      </p:sp>
      <p:sp>
        <p:nvSpPr>
          <p:cNvPr id="13" name="任意多边形 12"/>
          <p:cNvSpPr/>
          <p:nvPr/>
        </p:nvSpPr>
        <p:spPr>
          <a:xfrm>
            <a:off x="1770762" y="3096888"/>
            <a:ext cx="1649114" cy="824557"/>
          </a:xfrm>
          <a:custGeom>
            <a:avLst/>
            <a:gdLst>
              <a:gd name="connsiteX0" fmla="*/ 0 w 1649114"/>
              <a:gd name="connsiteY0" fmla="*/ 137429 h 824557"/>
              <a:gd name="connsiteX1" fmla="*/ 137429 w 1649114"/>
              <a:gd name="connsiteY1" fmla="*/ 0 h 824557"/>
              <a:gd name="connsiteX2" fmla="*/ 1511685 w 1649114"/>
              <a:gd name="connsiteY2" fmla="*/ 0 h 824557"/>
              <a:gd name="connsiteX3" fmla="*/ 1649114 w 1649114"/>
              <a:gd name="connsiteY3" fmla="*/ 137429 h 824557"/>
              <a:gd name="connsiteX4" fmla="*/ 1649114 w 1649114"/>
              <a:gd name="connsiteY4" fmla="*/ 687128 h 824557"/>
              <a:gd name="connsiteX5" fmla="*/ 1511685 w 1649114"/>
              <a:gd name="connsiteY5" fmla="*/ 824557 h 824557"/>
              <a:gd name="connsiteX6" fmla="*/ 137429 w 1649114"/>
              <a:gd name="connsiteY6" fmla="*/ 824557 h 824557"/>
              <a:gd name="connsiteX7" fmla="*/ 0 w 1649114"/>
              <a:gd name="connsiteY7" fmla="*/ 687128 h 824557"/>
              <a:gd name="connsiteX8" fmla="*/ 0 w 1649114"/>
              <a:gd name="connsiteY8" fmla="*/ 137429 h 8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14" h="824557">
                <a:moveTo>
                  <a:pt x="0" y="137429"/>
                </a:moveTo>
                <a:cubicBezTo>
                  <a:pt x="0" y="61529"/>
                  <a:pt x="61529" y="0"/>
                  <a:pt x="137429" y="0"/>
                </a:cubicBezTo>
                <a:lnTo>
                  <a:pt x="1511685" y="0"/>
                </a:lnTo>
                <a:cubicBezTo>
                  <a:pt x="1587585" y="0"/>
                  <a:pt x="1649114" y="61529"/>
                  <a:pt x="1649114" y="137429"/>
                </a:cubicBezTo>
                <a:lnTo>
                  <a:pt x="1649114" y="687128"/>
                </a:lnTo>
                <a:cubicBezTo>
                  <a:pt x="1649114" y="763028"/>
                  <a:pt x="1587585" y="824557"/>
                  <a:pt x="1511685" y="824557"/>
                </a:cubicBezTo>
                <a:lnTo>
                  <a:pt x="137429" y="824557"/>
                </a:lnTo>
                <a:cubicBezTo>
                  <a:pt x="61529" y="824557"/>
                  <a:pt x="0" y="763028"/>
                  <a:pt x="0" y="687128"/>
                </a:cubicBezTo>
                <a:lnTo>
                  <a:pt x="0" y="1374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642" tIns="112642" rIns="112642" bIns="112642" numCol="1" spcCol="1270" anchor="ctr" anchorCtr="0">
            <a:noAutofit/>
          </a:bodyPr>
          <a:lstStyle/>
          <a:p>
            <a:pPr lvl="0" algn="ctr" defTabSz="844550">
              <a:lnSpc>
                <a:spcPct val="90000"/>
              </a:lnSpc>
              <a:spcBef>
                <a:spcPct val="0"/>
              </a:spcBef>
              <a:spcAft>
                <a:spcPct val="35000"/>
              </a:spcAft>
            </a:pPr>
            <a:r>
              <a:rPr lang="zh-CN" altLang="en-US" sz="1900" kern="1200" dirty="0" smtClean="0">
                <a:solidFill>
                  <a:schemeClr val="bg1"/>
                </a:solidFill>
              </a:rPr>
              <a:t>简单明确的事物</a:t>
            </a:r>
            <a:endParaRPr lang="zh-CN" altLang="en-US" sz="1900" kern="1200" dirty="0">
              <a:solidFill>
                <a:schemeClr val="bg1"/>
              </a:solidFill>
            </a:endParaRPr>
          </a:p>
        </p:txBody>
      </p:sp>
    </p:spTree>
    <p:extLst>
      <p:ext uri="{BB962C8B-B14F-4D97-AF65-F5344CB8AC3E}">
        <p14:creationId xmlns:p14="http://schemas.microsoft.com/office/powerpoint/2010/main" val="281992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人机交互的应用</a:t>
            </a:r>
            <a:endParaRPr lang="zh-CN" altLang="en-US" dirty="0"/>
          </a:p>
        </p:txBody>
      </p:sp>
      <p:sp>
        <p:nvSpPr>
          <p:cNvPr id="3" name="内容占位符 2"/>
          <p:cNvSpPr>
            <a:spLocks noGrp="1"/>
          </p:cNvSpPr>
          <p:nvPr>
            <p:ph idx="1"/>
          </p:nvPr>
        </p:nvSpPr>
        <p:spPr/>
        <p:txBody>
          <a:bodyPr/>
          <a:lstStyle/>
          <a:p>
            <a:r>
              <a:rPr lang="zh-CN" altLang="en-US" dirty="0" smtClean="0"/>
              <a:t>文化娱乐：向地面和墙面投射影像，使影像随着进入画面观众的移动而变化，产生与观众互动的影像效果</a:t>
            </a:r>
            <a:endParaRPr lang="zh-CN" altLang="en-US" dirty="0"/>
          </a:p>
        </p:txBody>
      </p:sp>
      <p:pic>
        <p:nvPicPr>
          <p:cNvPr id="8194" name="Picture 2" descr="https://timgsa.baidu.com/timg?image&amp;quality=80&amp;size=b9999_10000&amp;sec=1585938955039&amp;di=5aae64c62cd4de6dbcf975b5ac70110c&amp;imgtype=0&amp;src=http%3A%2F%2Fcdn.img.fagua.net%2Fg3img%2Fszsmonekeji%2Fc2_20191210150333_387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64" y="3501008"/>
            <a:ext cx="3842792" cy="25618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18630" y="6021288"/>
            <a:ext cx="1569660" cy="369332"/>
          </a:xfrm>
          <a:prstGeom prst="rect">
            <a:avLst/>
          </a:prstGeom>
          <a:noFill/>
        </p:spPr>
        <p:txBody>
          <a:bodyPr wrap="none" rtlCol="0">
            <a:spAutoFit/>
          </a:bodyPr>
          <a:lstStyle/>
          <a:p>
            <a:r>
              <a:rPr lang="zh-CN" altLang="en-US" dirty="0" smtClean="0"/>
              <a:t>地面互动投影</a:t>
            </a:r>
            <a:endParaRPr lang="zh-CN" altLang="en-US" dirty="0"/>
          </a:p>
        </p:txBody>
      </p:sp>
      <p:pic>
        <p:nvPicPr>
          <p:cNvPr id="6" name="Picture 3" descr="全运会开幕式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922" y="3501009"/>
            <a:ext cx="4062209" cy="255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521923" y="6021288"/>
            <a:ext cx="4062208" cy="738664"/>
          </a:xfrm>
          <a:prstGeom prst="rect">
            <a:avLst/>
          </a:prstGeom>
          <a:noFill/>
        </p:spPr>
        <p:txBody>
          <a:bodyPr wrap="square" rtlCol="0">
            <a:spAutoFit/>
          </a:bodyPr>
          <a:lstStyle/>
          <a:p>
            <a:pPr algn="ctr"/>
            <a:r>
              <a:rPr lang="zh-CN" altLang="en-US" dirty="0" smtClean="0"/>
              <a:t>第十一届全运会开幕式场景</a:t>
            </a:r>
            <a:endParaRPr lang="en-US" altLang="zh-CN" dirty="0" smtClean="0"/>
          </a:p>
          <a:p>
            <a:r>
              <a:rPr lang="en-US" altLang="zh-CN" sz="1200" dirty="0"/>
              <a:t>http://</a:t>
            </a:r>
            <a:r>
              <a:rPr lang="en-US" altLang="zh-CN" sz="1200" dirty="0" smtClean="0"/>
              <a:t>tv.cntv.cn/video/C16227/5234cd317d564d1e34d97da4b4641703</a:t>
            </a:r>
          </a:p>
        </p:txBody>
      </p:sp>
      <p:pic>
        <p:nvPicPr>
          <p:cNvPr id="8"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724169"/>
            <a:ext cx="312753" cy="2709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9552" y="687302"/>
            <a:ext cx="7128792" cy="307777"/>
          </a:xfrm>
          <a:prstGeom prst="rect">
            <a:avLst/>
          </a:prstGeom>
          <a:noFill/>
        </p:spPr>
        <p:txBody>
          <a:bodyPr wrap="square" rtlCol="0">
            <a:spAutoFit/>
          </a:bodyPr>
          <a:lstStyle/>
          <a:p>
            <a:r>
              <a:rPr lang="en-US" altLang="zh-CN" sz="1400" dirty="0" smtClean="0"/>
              <a:t>     Kinect</a:t>
            </a:r>
            <a:r>
              <a:rPr lang="zh-CN" altLang="en-US" sz="1400" dirty="0" smtClean="0"/>
              <a:t>：</a:t>
            </a:r>
            <a:r>
              <a:rPr lang="en-US" altLang="zh-CN" sz="1400" dirty="0"/>
              <a:t> </a:t>
            </a:r>
            <a:r>
              <a:rPr lang="en-US" altLang="zh-CN" sz="1400" dirty="0">
                <a:hlinkClick r:id="rId5"/>
              </a:rPr>
              <a:t>https://</a:t>
            </a:r>
            <a:r>
              <a:rPr lang="en-US" altLang="zh-CN" sz="1400" dirty="0" smtClean="0">
                <a:hlinkClick r:id="rId5"/>
              </a:rPr>
              <a:t>www.bilibili.com/video/av69889985</a:t>
            </a:r>
            <a:endParaRPr lang="en-US" altLang="zh-CN" sz="1400" dirty="0" smtClean="0"/>
          </a:p>
        </p:txBody>
      </p:sp>
    </p:spTree>
    <p:extLst>
      <p:ext uri="{BB962C8B-B14F-4D97-AF65-F5344CB8AC3E}">
        <p14:creationId xmlns:p14="http://schemas.microsoft.com/office/powerpoint/2010/main" val="1378384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人机交互的应用</a:t>
            </a:r>
            <a:endParaRPr lang="zh-CN" altLang="en-US" dirty="0"/>
          </a:p>
        </p:txBody>
      </p:sp>
      <p:sp>
        <p:nvSpPr>
          <p:cNvPr id="3" name="内容占位符 2"/>
          <p:cNvSpPr>
            <a:spLocks noGrp="1"/>
          </p:cNvSpPr>
          <p:nvPr>
            <p:ph idx="1"/>
          </p:nvPr>
        </p:nvSpPr>
        <p:spPr/>
        <p:txBody>
          <a:bodyPr/>
          <a:lstStyle/>
          <a:p>
            <a:r>
              <a:rPr lang="zh-CN" altLang="en-US" dirty="0" smtClean="0"/>
              <a:t>文化娱乐：</a:t>
            </a:r>
            <a:r>
              <a:rPr lang="zh-CN" altLang="en-US" dirty="0"/>
              <a:t>在影视制作领域，</a:t>
            </a:r>
            <a:r>
              <a:rPr lang="zh-CN" altLang="en-US" dirty="0">
                <a:solidFill>
                  <a:srgbClr val="C00000"/>
                </a:solidFill>
              </a:rPr>
              <a:t>动作捕捉</a:t>
            </a:r>
            <a:r>
              <a:rPr lang="zh-CN" altLang="en-US" dirty="0"/>
              <a:t>设备已经得到了广泛应用</a:t>
            </a:r>
          </a:p>
        </p:txBody>
      </p:sp>
      <p:sp>
        <p:nvSpPr>
          <p:cNvPr id="4" name="TextBox 3"/>
          <p:cNvSpPr txBox="1"/>
          <p:nvPr/>
        </p:nvSpPr>
        <p:spPr>
          <a:xfrm>
            <a:off x="1958147" y="6021288"/>
            <a:ext cx="1107996" cy="369332"/>
          </a:xfrm>
          <a:prstGeom prst="rect">
            <a:avLst/>
          </a:prstGeom>
          <a:noFill/>
        </p:spPr>
        <p:txBody>
          <a:bodyPr wrap="none" rtlCol="0">
            <a:spAutoFit/>
          </a:bodyPr>
          <a:lstStyle/>
          <a:p>
            <a:r>
              <a:rPr lang="zh-CN" altLang="en-US" dirty="0" smtClean="0"/>
              <a:t>抓捕现场</a:t>
            </a:r>
            <a:endParaRPr lang="zh-CN" altLang="en-US" dirty="0"/>
          </a:p>
        </p:txBody>
      </p:sp>
      <p:sp>
        <p:nvSpPr>
          <p:cNvPr id="7" name="TextBox 6"/>
          <p:cNvSpPr txBox="1"/>
          <p:nvPr/>
        </p:nvSpPr>
        <p:spPr>
          <a:xfrm>
            <a:off x="4521923" y="6021288"/>
            <a:ext cx="4062208" cy="369332"/>
          </a:xfrm>
          <a:prstGeom prst="rect">
            <a:avLst/>
          </a:prstGeom>
          <a:noFill/>
        </p:spPr>
        <p:txBody>
          <a:bodyPr wrap="square" rtlCol="0">
            <a:spAutoFit/>
          </a:bodyPr>
          <a:lstStyle/>
          <a:p>
            <a:pPr algn="ctr"/>
            <a:r>
              <a:rPr lang="zh-CN" altLang="en-US" dirty="0" smtClean="0"/>
              <a:t>电影效果</a:t>
            </a:r>
            <a:endParaRPr lang="en-US" altLang="zh-CN" dirty="0" smtClean="0"/>
          </a:p>
        </p:txBody>
      </p:sp>
      <p:pic>
        <p:nvPicPr>
          <p:cNvPr id="8"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724169"/>
            <a:ext cx="312753" cy="2709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9552" y="687302"/>
            <a:ext cx="7128792" cy="307777"/>
          </a:xfrm>
          <a:prstGeom prst="rect">
            <a:avLst/>
          </a:prstGeom>
          <a:noFill/>
        </p:spPr>
        <p:txBody>
          <a:bodyPr wrap="square" rtlCol="0">
            <a:spAutoFit/>
          </a:bodyPr>
          <a:lstStyle/>
          <a:p>
            <a:r>
              <a:rPr lang="en-US" altLang="zh-CN" sz="1400" dirty="0" smtClean="0"/>
              <a:t>     CG</a:t>
            </a:r>
            <a:r>
              <a:rPr lang="zh-CN" altLang="en-US" sz="1400" dirty="0" smtClean="0"/>
              <a:t>电影动作捕捉：</a:t>
            </a:r>
            <a:r>
              <a:rPr lang="en-US" altLang="zh-CN" sz="1400" dirty="0"/>
              <a:t> </a:t>
            </a:r>
            <a:r>
              <a:rPr lang="en-US" altLang="zh-CN" sz="1400" dirty="0">
                <a:hlinkClick r:id="rId3"/>
              </a:rPr>
              <a:t>http://</a:t>
            </a:r>
            <a:r>
              <a:rPr lang="en-US" altLang="zh-CN" sz="1400" dirty="0" smtClean="0">
                <a:hlinkClick r:id="rId3"/>
              </a:rPr>
              <a:t>video.sina.com.cn/view/252016619.html</a:t>
            </a:r>
            <a:endParaRPr lang="en-US" altLang="zh-CN" sz="1400" dirty="0" smtClean="0"/>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21" y="3479122"/>
            <a:ext cx="3590248" cy="255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923" y="3502388"/>
            <a:ext cx="3940693" cy="2528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735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人机交互的应用</a:t>
            </a:r>
            <a:endParaRPr lang="zh-CN" altLang="en-US" dirty="0"/>
          </a:p>
        </p:txBody>
      </p:sp>
      <p:sp>
        <p:nvSpPr>
          <p:cNvPr id="3" name="内容占位符 2"/>
          <p:cNvSpPr>
            <a:spLocks noGrp="1"/>
          </p:cNvSpPr>
          <p:nvPr>
            <p:ph idx="1"/>
          </p:nvPr>
        </p:nvSpPr>
        <p:spPr/>
        <p:txBody>
          <a:bodyPr/>
          <a:lstStyle/>
          <a:p>
            <a:r>
              <a:rPr lang="zh-CN" altLang="en-US" dirty="0"/>
              <a:t>文化娱乐</a:t>
            </a:r>
            <a:r>
              <a:rPr lang="zh-CN" altLang="en-US" dirty="0" smtClean="0"/>
              <a:t>：</a:t>
            </a:r>
            <a:r>
              <a:rPr lang="en-US" altLang="zh-CN" dirty="0" smtClean="0"/>
              <a:t>3D</a:t>
            </a:r>
            <a:r>
              <a:rPr lang="zh-CN" altLang="en-US" dirty="0" smtClean="0"/>
              <a:t>电影</a:t>
            </a:r>
            <a:r>
              <a:rPr lang="en-US" altLang="zh-CN" dirty="0" smtClean="0"/>
              <a:t>/</a:t>
            </a:r>
            <a:r>
              <a:rPr lang="zh-CN" altLang="en-US" dirty="0" smtClean="0"/>
              <a:t>电视使观众享受了一顿美味的视觉盛宴</a:t>
            </a:r>
            <a:endParaRPr lang="zh-CN" altLang="en-US" dirty="0"/>
          </a:p>
        </p:txBody>
      </p:sp>
      <p:pic>
        <p:nvPicPr>
          <p:cNvPr id="4" name="Picture 2" descr="英国明年将推三维立体电视节目(组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13" y="3284984"/>
            <a:ext cx="3819618" cy="233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英国明年将推三维立体电视节目(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3168" y="3284984"/>
            <a:ext cx="3818135" cy="233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36613" y="5657666"/>
            <a:ext cx="3819618" cy="369332"/>
          </a:xfrm>
          <a:prstGeom prst="rect">
            <a:avLst/>
          </a:prstGeom>
          <a:noFill/>
        </p:spPr>
        <p:txBody>
          <a:bodyPr wrap="square" rtlCol="0">
            <a:spAutoFit/>
          </a:bodyPr>
          <a:lstStyle/>
          <a:p>
            <a:pPr algn="ctr"/>
            <a:r>
              <a:rPr lang="zh-CN" altLang="en-US" dirty="0" smtClean="0"/>
              <a:t>左右两摄像头摄像真</a:t>
            </a:r>
            <a:r>
              <a:rPr lang="en-US" altLang="zh-CN" dirty="0" smtClean="0"/>
              <a:t>3D</a:t>
            </a:r>
            <a:r>
              <a:rPr lang="zh-CN" altLang="en-US" dirty="0" smtClean="0"/>
              <a:t>场景</a:t>
            </a:r>
            <a:endParaRPr lang="zh-CN" altLang="en-US" dirty="0"/>
          </a:p>
        </p:txBody>
      </p:sp>
      <p:sp>
        <p:nvSpPr>
          <p:cNvPr id="7" name="TextBox 6"/>
          <p:cNvSpPr txBox="1"/>
          <p:nvPr/>
        </p:nvSpPr>
        <p:spPr>
          <a:xfrm>
            <a:off x="4693168" y="5657666"/>
            <a:ext cx="3819618" cy="369332"/>
          </a:xfrm>
          <a:prstGeom prst="rect">
            <a:avLst/>
          </a:prstGeom>
          <a:noFill/>
        </p:spPr>
        <p:txBody>
          <a:bodyPr wrap="square" rtlCol="0">
            <a:spAutoFit/>
          </a:bodyPr>
          <a:lstStyle/>
          <a:p>
            <a:pPr algn="ctr"/>
            <a:r>
              <a:rPr lang="zh-CN" altLang="en-US" dirty="0" smtClean="0"/>
              <a:t>通过偏振眼镜还原</a:t>
            </a:r>
            <a:r>
              <a:rPr lang="en-US" altLang="zh-CN" dirty="0" smtClean="0"/>
              <a:t>3D</a:t>
            </a:r>
            <a:r>
              <a:rPr lang="zh-CN" altLang="en-US" dirty="0" smtClean="0"/>
              <a:t>效果</a:t>
            </a:r>
            <a:endParaRPr lang="zh-CN" altLang="en-US" dirty="0"/>
          </a:p>
        </p:txBody>
      </p:sp>
      <p:pic>
        <p:nvPicPr>
          <p:cNvPr id="8"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724169"/>
            <a:ext cx="312753" cy="2709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9552" y="687302"/>
            <a:ext cx="7128792" cy="523220"/>
          </a:xfrm>
          <a:prstGeom prst="rect">
            <a:avLst/>
          </a:prstGeom>
          <a:noFill/>
        </p:spPr>
        <p:txBody>
          <a:bodyPr wrap="square" rtlCol="0">
            <a:spAutoFit/>
          </a:bodyPr>
          <a:lstStyle/>
          <a:p>
            <a:r>
              <a:rPr lang="en-US" altLang="zh-CN" sz="1400" dirty="0" smtClean="0"/>
              <a:t>     3D</a:t>
            </a:r>
            <a:r>
              <a:rPr lang="zh-CN" altLang="en-US" sz="1400" dirty="0" smtClean="0"/>
              <a:t>电影制作：</a:t>
            </a:r>
            <a:r>
              <a:rPr lang="en-US" altLang="zh-CN" sz="1400" dirty="0"/>
              <a:t> </a:t>
            </a:r>
            <a:r>
              <a:rPr lang="en-US" altLang="zh-CN" sz="1400" dirty="0">
                <a:hlinkClick r:id="rId5"/>
              </a:rPr>
              <a:t>https://</a:t>
            </a:r>
            <a:r>
              <a:rPr lang="en-US" altLang="zh-CN" sz="1400" dirty="0" smtClean="0">
                <a:hlinkClick r:id="rId5"/>
              </a:rPr>
              <a:t>v.qq.com/x/cover/o9qu5v26fxh3582/e0010rP9iJN.html</a:t>
            </a:r>
            <a:endParaRPr lang="en-US" altLang="zh-CN" sz="1400" dirty="0" smtClean="0"/>
          </a:p>
          <a:p>
            <a:r>
              <a:rPr lang="en-US" altLang="zh-CN" sz="1400" dirty="0"/>
              <a:t>                             </a:t>
            </a:r>
            <a:r>
              <a:rPr lang="en-US" altLang="zh-CN" sz="1400" dirty="0">
                <a:hlinkClick r:id="rId6"/>
              </a:rPr>
              <a:t>https://</a:t>
            </a:r>
            <a:r>
              <a:rPr lang="en-US" altLang="zh-CN" sz="1400" dirty="0" smtClean="0">
                <a:hlinkClick r:id="rId6"/>
              </a:rPr>
              <a:t>v.qq.com/x/page/d0325kuo9t1.html</a:t>
            </a:r>
            <a:endParaRPr lang="en-US" altLang="zh-CN" sz="1400" dirty="0"/>
          </a:p>
        </p:txBody>
      </p:sp>
    </p:spTree>
    <p:extLst>
      <p:ext uri="{BB962C8B-B14F-4D97-AF65-F5344CB8AC3E}">
        <p14:creationId xmlns:p14="http://schemas.microsoft.com/office/powerpoint/2010/main" val="2250387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人机交互的应用</a:t>
            </a:r>
          </a:p>
        </p:txBody>
      </p:sp>
      <p:sp>
        <p:nvSpPr>
          <p:cNvPr id="3" name="内容占位符 2"/>
          <p:cNvSpPr>
            <a:spLocks noGrp="1"/>
          </p:cNvSpPr>
          <p:nvPr>
            <p:ph idx="1"/>
          </p:nvPr>
        </p:nvSpPr>
        <p:spPr/>
        <p:txBody>
          <a:bodyPr/>
          <a:lstStyle/>
          <a:p>
            <a:pPr marL="342900" lvl="1"/>
            <a:r>
              <a:rPr lang="zh-CN" altLang="en-US" dirty="0" smtClean="0"/>
              <a:t>体育：</a:t>
            </a:r>
            <a:r>
              <a:rPr lang="zh-CN" altLang="en-US" sz="1800" dirty="0"/>
              <a:t>运动捕捉系统在体育训练</a:t>
            </a:r>
            <a:r>
              <a:rPr lang="zh-CN" altLang="en-US" sz="1800" dirty="0" smtClean="0"/>
              <a:t>中</a:t>
            </a:r>
            <a:r>
              <a:rPr lang="zh-CN" altLang="en-US" sz="1800" dirty="0"/>
              <a:t>从不同的视角观察和监控运动员的技术</a:t>
            </a:r>
            <a:r>
              <a:rPr lang="zh-CN" altLang="en-US" sz="1800" dirty="0" smtClean="0"/>
              <a:t>动作。教练员可通过获取到的</a:t>
            </a:r>
            <a:r>
              <a:rPr lang="zh-CN" altLang="en-US" sz="1800" dirty="0"/>
              <a:t>运动参数及生理生化指标等数据</a:t>
            </a:r>
            <a:r>
              <a:rPr lang="zh-CN" altLang="en-US" sz="1800" dirty="0" smtClean="0"/>
              <a:t>，制定合理的训练计划。</a:t>
            </a:r>
            <a:endParaRPr lang="en-US" altLang="zh-CN" sz="1800" dirty="0"/>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179099855"/>
              </p:ext>
            </p:extLst>
          </p:nvPr>
        </p:nvGraphicFramePr>
        <p:xfrm>
          <a:off x="2843808" y="3429000"/>
          <a:ext cx="3667393" cy="2377256"/>
        </p:xfrm>
        <a:graphic>
          <a:graphicData uri="http://schemas.openxmlformats.org/presentationml/2006/ole">
            <mc:AlternateContent xmlns:mc="http://schemas.openxmlformats.org/markup-compatibility/2006">
              <mc:Choice xmlns:v="urn:schemas-microsoft-com:vml" Requires="v">
                <p:oleObj spid="_x0000_s9222" name="图片" r:id="rId3" imgW="4277792" imgH="2772152" progId="Word.Picture.8">
                  <p:embed/>
                </p:oleObj>
              </mc:Choice>
              <mc:Fallback>
                <p:oleObj name="图片" r:id="rId3" imgW="4277792" imgH="2772152" progId="Word.Picture.8">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429000"/>
                        <a:ext cx="3667393" cy="2377256"/>
                      </a:xfrm>
                      <a:prstGeom prst="rect">
                        <a:avLst/>
                      </a:prstGeom>
                      <a:noFill/>
                      <a:ln>
                        <a:noFill/>
                      </a:ln>
                    </p:spPr>
                  </p:pic>
                </p:oleObj>
              </mc:Fallback>
            </mc:AlternateContent>
          </a:graphicData>
        </a:graphic>
      </p:graphicFrame>
      <p:sp>
        <p:nvSpPr>
          <p:cNvPr id="5" name="TextBox 4"/>
          <p:cNvSpPr txBox="1"/>
          <p:nvPr/>
        </p:nvSpPr>
        <p:spPr>
          <a:xfrm>
            <a:off x="2771800" y="5842332"/>
            <a:ext cx="3819618" cy="369332"/>
          </a:xfrm>
          <a:prstGeom prst="rect">
            <a:avLst/>
          </a:prstGeom>
          <a:noFill/>
        </p:spPr>
        <p:txBody>
          <a:bodyPr wrap="square" rtlCol="0">
            <a:spAutoFit/>
          </a:bodyPr>
          <a:lstStyle/>
          <a:p>
            <a:pPr algn="ctr"/>
            <a:r>
              <a:rPr lang="zh-CN" altLang="en-US" dirty="0" smtClean="0"/>
              <a:t>曲棍球训练系统</a:t>
            </a:r>
            <a:endParaRPr lang="zh-CN" altLang="en-US" dirty="0"/>
          </a:p>
        </p:txBody>
      </p:sp>
    </p:spTree>
    <p:extLst>
      <p:ext uri="{BB962C8B-B14F-4D97-AF65-F5344CB8AC3E}">
        <p14:creationId xmlns:p14="http://schemas.microsoft.com/office/powerpoint/2010/main" val="3508253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人机交互的应用</a:t>
            </a:r>
            <a:endParaRPr lang="zh-CN" altLang="en-US" dirty="0"/>
          </a:p>
        </p:txBody>
      </p:sp>
      <p:sp>
        <p:nvSpPr>
          <p:cNvPr id="3" name="内容占位符 2"/>
          <p:cNvSpPr>
            <a:spLocks noGrp="1"/>
          </p:cNvSpPr>
          <p:nvPr>
            <p:ph idx="1"/>
          </p:nvPr>
        </p:nvSpPr>
        <p:spPr/>
        <p:txBody>
          <a:bodyPr/>
          <a:lstStyle/>
          <a:p>
            <a:r>
              <a:rPr lang="zh-CN" altLang="en-US" dirty="0" smtClean="0"/>
              <a:t>生活</a:t>
            </a:r>
            <a:endParaRPr lang="en-US" altLang="zh-CN" dirty="0" smtClean="0"/>
          </a:p>
          <a:p>
            <a:pPr lvl="1"/>
            <a:r>
              <a:rPr lang="zh-CN" altLang="en-US" dirty="0" smtClean="0"/>
              <a:t>人性化的移动设备</a:t>
            </a:r>
            <a:endParaRPr lang="en-US" altLang="zh-CN" dirty="0" smtClean="0"/>
          </a:p>
          <a:p>
            <a:pPr lvl="2"/>
            <a:r>
              <a:rPr lang="zh-CN" altLang="en-US" dirty="0" smtClean="0"/>
              <a:t>触屏</a:t>
            </a:r>
            <a:endParaRPr lang="en-US" altLang="zh-CN" dirty="0" smtClean="0"/>
          </a:p>
          <a:p>
            <a:pPr lvl="2"/>
            <a:r>
              <a:rPr lang="zh-CN" altLang="en-US" dirty="0" smtClean="0"/>
              <a:t>方向感应</a:t>
            </a:r>
            <a:endParaRPr lang="en-US" altLang="zh-CN" dirty="0" smtClean="0"/>
          </a:p>
          <a:p>
            <a:pPr lvl="2"/>
            <a:r>
              <a:rPr lang="zh-CN" altLang="en-US" dirty="0" smtClean="0"/>
              <a:t>自动亮度调节</a:t>
            </a:r>
            <a:endParaRPr lang="en-US" altLang="zh-CN" dirty="0" smtClean="0"/>
          </a:p>
          <a:p>
            <a:pPr lvl="2"/>
            <a:r>
              <a:rPr lang="zh-CN" altLang="en-US" dirty="0" smtClean="0"/>
              <a:t>语音控制功能</a:t>
            </a:r>
            <a:endParaRPr lang="en-US" altLang="zh-CN" dirty="0" smtClean="0"/>
          </a:p>
          <a:p>
            <a:pPr lvl="2"/>
            <a:r>
              <a:rPr lang="zh-CN" altLang="en-US" dirty="0" smtClean="0"/>
              <a:t>词汇预测</a:t>
            </a:r>
            <a:endParaRPr lang="en-US" altLang="zh-CN" dirty="0" smtClean="0"/>
          </a:p>
          <a:p>
            <a:pPr lvl="2"/>
            <a:r>
              <a:rPr lang="en-US" altLang="zh-CN" dirty="0"/>
              <a:t>……</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3140968"/>
            <a:ext cx="329565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325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人机交互的应用</a:t>
            </a:r>
            <a:endParaRPr lang="zh-CN" altLang="en-US" dirty="0"/>
          </a:p>
        </p:txBody>
      </p:sp>
      <p:sp>
        <p:nvSpPr>
          <p:cNvPr id="3" name="内容占位符 2"/>
          <p:cNvSpPr>
            <a:spLocks noGrp="1"/>
          </p:cNvSpPr>
          <p:nvPr>
            <p:ph idx="1"/>
          </p:nvPr>
        </p:nvSpPr>
        <p:spPr/>
        <p:txBody>
          <a:bodyPr/>
          <a:lstStyle/>
          <a:p>
            <a:r>
              <a:rPr lang="zh-CN" altLang="en-US" dirty="0" smtClean="0"/>
              <a:t>生活</a:t>
            </a:r>
            <a:endParaRPr lang="en-US" altLang="zh-CN" dirty="0" smtClean="0"/>
          </a:p>
          <a:p>
            <a:pPr lvl="1"/>
            <a:r>
              <a:rPr lang="zh-CN" altLang="en-US" dirty="0" smtClean="0"/>
              <a:t>安全又便捷的门进系统</a:t>
            </a:r>
            <a:endParaRPr lang="en-US" altLang="zh-CN" dirty="0" smtClean="0"/>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238410"/>
            <a:ext cx="4464670" cy="285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407" y="2341471"/>
            <a:ext cx="1587169" cy="371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259632" y="6053448"/>
            <a:ext cx="4464670" cy="369332"/>
          </a:xfrm>
          <a:prstGeom prst="rect">
            <a:avLst/>
          </a:prstGeom>
        </p:spPr>
        <p:txBody>
          <a:bodyPr wrap="square">
            <a:spAutoFit/>
          </a:bodyPr>
          <a:lstStyle/>
          <a:p>
            <a:pPr algn="ctr"/>
            <a:r>
              <a:rPr lang="zh-CN" altLang="en-US" dirty="0"/>
              <a:t>指纹识别和人</a:t>
            </a:r>
            <a:r>
              <a:rPr lang="zh-CN" altLang="en-US" dirty="0" smtClean="0"/>
              <a:t>脸识别取代钥匙</a:t>
            </a:r>
            <a:endParaRPr lang="zh-CN" altLang="en-US" dirty="0"/>
          </a:p>
        </p:txBody>
      </p:sp>
      <p:pic>
        <p:nvPicPr>
          <p:cNvPr id="8"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724169"/>
            <a:ext cx="312753" cy="2709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9552" y="687302"/>
            <a:ext cx="7128792" cy="307777"/>
          </a:xfrm>
          <a:prstGeom prst="rect">
            <a:avLst/>
          </a:prstGeom>
          <a:noFill/>
        </p:spPr>
        <p:txBody>
          <a:bodyPr wrap="square" rtlCol="0">
            <a:spAutoFit/>
          </a:bodyPr>
          <a:lstStyle/>
          <a:p>
            <a:r>
              <a:rPr lang="en-US" altLang="zh-CN" sz="1400" dirty="0" smtClean="0"/>
              <a:t>     Buy+</a:t>
            </a:r>
            <a:r>
              <a:rPr lang="zh-CN" altLang="en-US" sz="1400" dirty="0" smtClean="0"/>
              <a:t>：</a:t>
            </a:r>
            <a:r>
              <a:rPr lang="en-US" altLang="zh-CN" sz="1400" dirty="0"/>
              <a:t> </a:t>
            </a:r>
            <a:r>
              <a:rPr lang="en-US" altLang="zh-CN" sz="1400" dirty="0">
                <a:hlinkClick r:id="rId5"/>
              </a:rPr>
              <a:t>https://v.youku.com/v_show/id_XMzQ1MDAzMDM2NA==.</a:t>
            </a:r>
            <a:r>
              <a:rPr lang="en-US" altLang="zh-CN" sz="1400" dirty="0" smtClean="0">
                <a:hlinkClick r:id="rId5"/>
              </a:rPr>
              <a:t>html</a:t>
            </a:r>
            <a:endParaRPr lang="en-US" altLang="zh-CN" sz="1400" dirty="0" smtClean="0"/>
          </a:p>
        </p:txBody>
      </p:sp>
    </p:spTree>
    <p:extLst>
      <p:ext uri="{BB962C8B-B14F-4D97-AF65-F5344CB8AC3E}">
        <p14:creationId xmlns:p14="http://schemas.microsoft.com/office/powerpoint/2010/main" val="2556168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人机交互的应用</a:t>
            </a:r>
            <a:endParaRPr lang="zh-CN" altLang="en-US" dirty="0"/>
          </a:p>
        </p:txBody>
      </p:sp>
      <p:sp>
        <p:nvSpPr>
          <p:cNvPr id="3" name="内容占位符 2"/>
          <p:cNvSpPr>
            <a:spLocks noGrp="1"/>
          </p:cNvSpPr>
          <p:nvPr>
            <p:ph idx="1"/>
          </p:nvPr>
        </p:nvSpPr>
        <p:spPr/>
        <p:txBody>
          <a:bodyPr/>
          <a:lstStyle/>
          <a:p>
            <a:pPr marL="342900" lvl="1"/>
            <a:r>
              <a:rPr lang="zh-CN" altLang="en-US" dirty="0" smtClean="0"/>
              <a:t>医疗：</a:t>
            </a:r>
            <a:r>
              <a:rPr lang="zh-CN" altLang="zh-CN" sz="1800" dirty="0"/>
              <a:t>医学方面，虚拟现实交互技术已初步应用于虚拟手术训练、</a:t>
            </a:r>
            <a:r>
              <a:rPr lang="zh-CN" altLang="zh-CN" sz="1800" dirty="0">
                <a:solidFill>
                  <a:srgbClr val="C00000"/>
                </a:solidFill>
              </a:rPr>
              <a:t>远程会诊</a:t>
            </a:r>
            <a:r>
              <a:rPr lang="zh-CN" altLang="zh-CN" sz="1800" dirty="0"/>
              <a:t>、手术规划及导航、</a:t>
            </a:r>
            <a:r>
              <a:rPr lang="zh-CN" altLang="zh-CN" sz="1800" dirty="0">
                <a:solidFill>
                  <a:srgbClr val="C00000"/>
                </a:solidFill>
              </a:rPr>
              <a:t>远程协作手术</a:t>
            </a:r>
            <a:r>
              <a:rPr lang="zh-CN" altLang="zh-CN" sz="1800" dirty="0"/>
              <a:t>等方面</a:t>
            </a:r>
            <a:r>
              <a:rPr lang="zh-CN" altLang="en-US" sz="1800" dirty="0"/>
              <a:t>。</a:t>
            </a:r>
          </a:p>
          <a:p>
            <a:endParaRPr lang="zh-CN" altLang="en-US" dirty="0"/>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068638"/>
            <a:ext cx="53292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907703" y="5739072"/>
            <a:ext cx="5329237" cy="369332"/>
          </a:xfrm>
          <a:prstGeom prst="rect">
            <a:avLst/>
          </a:prstGeom>
        </p:spPr>
        <p:txBody>
          <a:bodyPr wrap="square">
            <a:spAutoFit/>
          </a:bodyPr>
          <a:lstStyle/>
          <a:p>
            <a:pPr algn="ctr"/>
            <a:r>
              <a:rPr lang="zh-CN" altLang="en-US" dirty="0" smtClean="0"/>
              <a:t>远程协作手术</a:t>
            </a:r>
            <a:endParaRPr lang="zh-CN" altLang="en-US" dirty="0"/>
          </a:p>
        </p:txBody>
      </p:sp>
      <p:pic>
        <p:nvPicPr>
          <p:cNvPr id="6"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724169"/>
            <a:ext cx="312753" cy="2709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9552" y="687302"/>
            <a:ext cx="7128792" cy="307777"/>
          </a:xfrm>
          <a:prstGeom prst="rect">
            <a:avLst/>
          </a:prstGeom>
          <a:noFill/>
        </p:spPr>
        <p:txBody>
          <a:bodyPr wrap="square" rtlCol="0">
            <a:spAutoFit/>
          </a:bodyPr>
          <a:lstStyle/>
          <a:p>
            <a:r>
              <a:rPr lang="en-US" altLang="zh-CN" sz="1400" dirty="0" smtClean="0"/>
              <a:t>     </a:t>
            </a:r>
            <a:r>
              <a:rPr lang="zh-CN" altLang="en-US" sz="1400" dirty="0" smtClean="0"/>
              <a:t>虚拟医学实验：</a:t>
            </a:r>
            <a:r>
              <a:rPr lang="en-US" altLang="zh-CN" sz="1400" dirty="0"/>
              <a:t> </a:t>
            </a:r>
            <a:r>
              <a:rPr lang="en-US" altLang="zh-CN" sz="1400" dirty="0">
                <a:hlinkClick r:id="rId4"/>
              </a:rPr>
              <a:t>https://</a:t>
            </a:r>
            <a:r>
              <a:rPr lang="en-US" altLang="zh-CN" sz="1400" dirty="0" smtClean="0">
                <a:hlinkClick r:id="rId4"/>
              </a:rPr>
              <a:t>v.youku.com/v_show/id_XODA1MDg0MzMy.html</a:t>
            </a:r>
            <a:endParaRPr lang="en-US" altLang="zh-CN" sz="1400" dirty="0" smtClean="0"/>
          </a:p>
        </p:txBody>
      </p:sp>
    </p:spTree>
    <p:extLst>
      <p:ext uri="{BB962C8B-B14F-4D97-AF65-F5344CB8AC3E}">
        <p14:creationId xmlns:p14="http://schemas.microsoft.com/office/powerpoint/2010/main" val="1387909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s://timgsa.baidu.com/timg?image&amp;quality=80&amp;size=b9999_10000&amp;sec=1585656046392&amp;di=29ddc9b0629ad4c3f6bf077c30c03c54&amp;imgtype=0&amp;src=http%3A%2F%2Fimg3.doubanio.com%2Fview%2Fgroup_topic%2Fl%2Fpublic%2Fp91726325.jpg"/>
          <p:cNvPicPr>
            <a:picLocks noChangeAspect="1" noChangeArrowheads="1"/>
          </p:cNvPicPr>
          <p:nvPr/>
        </p:nvPicPr>
        <p:blipFill rotWithShape="1">
          <a:blip r:embed="rId2">
            <a:extLst>
              <a:ext uri="{28A0092B-C50C-407E-A947-70E740481C1C}">
                <a14:useLocalDpi xmlns:a14="http://schemas.microsoft.com/office/drawing/2010/main" val="0"/>
              </a:ext>
            </a:extLst>
          </a:blip>
          <a:srcRect l="14137" r="17948"/>
          <a:stretch/>
        </p:blipFill>
        <p:spPr bwMode="auto">
          <a:xfrm>
            <a:off x="3401134" y="3322395"/>
            <a:ext cx="2499545" cy="218302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smtClean="0"/>
              <a:t>什么是人机交互（</a:t>
            </a:r>
            <a:r>
              <a:rPr lang="en-US" altLang="zh-CN" dirty="0" smtClean="0"/>
              <a:t>HCI</a:t>
            </a:r>
            <a:r>
              <a:rPr lang="zh-CN" altLang="en-US" dirty="0"/>
              <a:t>）</a:t>
            </a:r>
          </a:p>
        </p:txBody>
      </p:sp>
      <p:sp>
        <p:nvSpPr>
          <p:cNvPr id="3" name="内容占位符 2"/>
          <p:cNvSpPr>
            <a:spLocks noGrp="1"/>
          </p:cNvSpPr>
          <p:nvPr>
            <p:ph idx="1"/>
          </p:nvPr>
        </p:nvSpPr>
        <p:spPr/>
        <p:txBody>
          <a:bodyPr/>
          <a:lstStyle/>
          <a:p>
            <a:r>
              <a:rPr lang="zh-CN" altLang="en-US" dirty="0" smtClean="0"/>
              <a:t>人（用户）</a:t>
            </a:r>
            <a:endParaRPr lang="zh-CN" altLang="en-US" dirty="0"/>
          </a:p>
        </p:txBody>
      </p:sp>
      <p:sp>
        <p:nvSpPr>
          <p:cNvPr id="7" name="环形箭头 6"/>
          <p:cNvSpPr/>
          <p:nvPr/>
        </p:nvSpPr>
        <p:spPr>
          <a:xfrm>
            <a:off x="2432395" y="2415985"/>
            <a:ext cx="4397405" cy="4397405"/>
          </a:xfrm>
          <a:prstGeom prst="circularArrow">
            <a:avLst>
              <a:gd name="adj1" fmla="val 5274"/>
              <a:gd name="adj2" fmla="val 312630"/>
              <a:gd name="adj3" fmla="val 14252113"/>
              <a:gd name="adj4" fmla="val 17112999"/>
              <a:gd name="adj5" fmla="val 547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任意多边形 7"/>
          <p:cNvSpPr/>
          <p:nvPr/>
        </p:nvSpPr>
        <p:spPr>
          <a:xfrm>
            <a:off x="3858990" y="2204886"/>
            <a:ext cx="1649114" cy="824557"/>
          </a:xfrm>
          <a:custGeom>
            <a:avLst/>
            <a:gdLst>
              <a:gd name="connsiteX0" fmla="*/ 0 w 1649114"/>
              <a:gd name="connsiteY0" fmla="*/ 137429 h 824557"/>
              <a:gd name="connsiteX1" fmla="*/ 137429 w 1649114"/>
              <a:gd name="connsiteY1" fmla="*/ 0 h 824557"/>
              <a:gd name="connsiteX2" fmla="*/ 1511685 w 1649114"/>
              <a:gd name="connsiteY2" fmla="*/ 0 h 824557"/>
              <a:gd name="connsiteX3" fmla="*/ 1649114 w 1649114"/>
              <a:gd name="connsiteY3" fmla="*/ 137429 h 824557"/>
              <a:gd name="connsiteX4" fmla="*/ 1649114 w 1649114"/>
              <a:gd name="connsiteY4" fmla="*/ 687128 h 824557"/>
              <a:gd name="connsiteX5" fmla="*/ 1511685 w 1649114"/>
              <a:gd name="connsiteY5" fmla="*/ 824557 h 824557"/>
              <a:gd name="connsiteX6" fmla="*/ 137429 w 1649114"/>
              <a:gd name="connsiteY6" fmla="*/ 824557 h 824557"/>
              <a:gd name="connsiteX7" fmla="*/ 0 w 1649114"/>
              <a:gd name="connsiteY7" fmla="*/ 687128 h 824557"/>
              <a:gd name="connsiteX8" fmla="*/ 0 w 1649114"/>
              <a:gd name="connsiteY8" fmla="*/ 137429 h 8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14" h="824557">
                <a:moveTo>
                  <a:pt x="0" y="137429"/>
                </a:moveTo>
                <a:cubicBezTo>
                  <a:pt x="0" y="61529"/>
                  <a:pt x="61529" y="0"/>
                  <a:pt x="137429" y="0"/>
                </a:cubicBezTo>
                <a:lnTo>
                  <a:pt x="1511685" y="0"/>
                </a:lnTo>
                <a:cubicBezTo>
                  <a:pt x="1587585" y="0"/>
                  <a:pt x="1649114" y="61529"/>
                  <a:pt x="1649114" y="137429"/>
                </a:cubicBezTo>
                <a:lnTo>
                  <a:pt x="1649114" y="687128"/>
                </a:lnTo>
                <a:cubicBezTo>
                  <a:pt x="1649114" y="763028"/>
                  <a:pt x="1587585" y="824557"/>
                  <a:pt x="1511685" y="824557"/>
                </a:cubicBezTo>
                <a:lnTo>
                  <a:pt x="137429" y="824557"/>
                </a:lnTo>
                <a:cubicBezTo>
                  <a:pt x="61529" y="824557"/>
                  <a:pt x="0" y="763028"/>
                  <a:pt x="0" y="687128"/>
                </a:cubicBezTo>
                <a:lnTo>
                  <a:pt x="0" y="1374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642" tIns="112642" rIns="112642" bIns="112642" numCol="1" spcCol="1270" anchor="ctr" anchorCtr="0">
            <a:noAutofit/>
          </a:bodyPr>
          <a:lstStyle/>
          <a:p>
            <a:pPr lvl="0" algn="ctr" defTabSz="844550">
              <a:lnSpc>
                <a:spcPct val="90000"/>
              </a:lnSpc>
              <a:spcBef>
                <a:spcPct val="0"/>
              </a:spcBef>
              <a:spcAft>
                <a:spcPct val="35000"/>
              </a:spcAft>
            </a:pPr>
            <a:r>
              <a:rPr lang="zh-CN" altLang="en-US" sz="1900" dirty="0">
                <a:solidFill>
                  <a:schemeClr val="bg1"/>
                </a:solidFill>
              </a:rPr>
              <a:t>模式识别</a:t>
            </a:r>
          </a:p>
        </p:txBody>
      </p:sp>
      <p:sp>
        <p:nvSpPr>
          <p:cNvPr id="9" name="任意多边形 8"/>
          <p:cNvSpPr/>
          <p:nvPr/>
        </p:nvSpPr>
        <p:spPr>
          <a:xfrm>
            <a:off x="6005243" y="4001630"/>
            <a:ext cx="1649114" cy="824557"/>
          </a:xfrm>
          <a:custGeom>
            <a:avLst/>
            <a:gdLst>
              <a:gd name="connsiteX0" fmla="*/ 0 w 1649114"/>
              <a:gd name="connsiteY0" fmla="*/ 137429 h 824557"/>
              <a:gd name="connsiteX1" fmla="*/ 137429 w 1649114"/>
              <a:gd name="connsiteY1" fmla="*/ 0 h 824557"/>
              <a:gd name="connsiteX2" fmla="*/ 1511685 w 1649114"/>
              <a:gd name="connsiteY2" fmla="*/ 0 h 824557"/>
              <a:gd name="connsiteX3" fmla="*/ 1649114 w 1649114"/>
              <a:gd name="connsiteY3" fmla="*/ 137429 h 824557"/>
              <a:gd name="connsiteX4" fmla="*/ 1649114 w 1649114"/>
              <a:gd name="connsiteY4" fmla="*/ 687128 h 824557"/>
              <a:gd name="connsiteX5" fmla="*/ 1511685 w 1649114"/>
              <a:gd name="connsiteY5" fmla="*/ 824557 h 824557"/>
              <a:gd name="connsiteX6" fmla="*/ 137429 w 1649114"/>
              <a:gd name="connsiteY6" fmla="*/ 824557 h 824557"/>
              <a:gd name="connsiteX7" fmla="*/ 0 w 1649114"/>
              <a:gd name="connsiteY7" fmla="*/ 687128 h 824557"/>
              <a:gd name="connsiteX8" fmla="*/ 0 w 1649114"/>
              <a:gd name="connsiteY8" fmla="*/ 137429 h 8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14" h="824557">
                <a:moveTo>
                  <a:pt x="0" y="137429"/>
                </a:moveTo>
                <a:cubicBezTo>
                  <a:pt x="0" y="61529"/>
                  <a:pt x="61529" y="0"/>
                  <a:pt x="137429" y="0"/>
                </a:cubicBezTo>
                <a:lnTo>
                  <a:pt x="1511685" y="0"/>
                </a:lnTo>
                <a:cubicBezTo>
                  <a:pt x="1587585" y="0"/>
                  <a:pt x="1649114" y="61529"/>
                  <a:pt x="1649114" y="137429"/>
                </a:cubicBezTo>
                <a:lnTo>
                  <a:pt x="1649114" y="687128"/>
                </a:lnTo>
                <a:cubicBezTo>
                  <a:pt x="1649114" y="763028"/>
                  <a:pt x="1587585" y="824557"/>
                  <a:pt x="1511685" y="824557"/>
                </a:cubicBezTo>
                <a:lnTo>
                  <a:pt x="137429" y="824557"/>
                </a:lnTo>
                <a:cubicBezTo>
                  <a:pt x="61529" y="824557"/>
                  <a:pt x="0" y="763028"/>
                  <a:pt x="0" y="687128"/>
                </a:cubicBezTo>
                <a:lnTo>
                  <a:pt x="0" y="1374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642" tIns="112642" rIns="112642" bIns="112642" numCol="1" spcCol="1270" anchor="ctr" anchorCtr="0">
            <a:noAutofit/>
          </a:bodyPr>
          <a:lstStyle/>
          <a:p>
            <a:pPr lvl="0" algn="ctr" defTabSz="844550">
              <a:lnSpc>
                <a:spcPct val="90000"/>
              </a:lnSpc>
              <a:spcBef>
                <a:spcPct val="0"/>
              </a:spcBef>
              <a:spcAft>
                <a:spcPct val="35000"/>
              </a:spcAft>
            </a:pPr>
            <a:r>
              <a:rPr lang="zh-CN" altLang="en-US" sz="1900" dirty="0"/>
              <a:t>归纳推理</a:t>
            </a:r>
            <a:endParaRPr lang="zh-CN" altLang="en-US" sz="1900" kern="1200" dirty="0"/>
          </a:p>
        </p:txBody>
      </p:sp>
      <p:sp>
        <p:nvSpPr>
          <p:cNvPr id="10" name="任意多边形 9"/>
          <p:cNvSpPr/>
          <p:nvPr/>
        </p:nvSpPr>
        <p:spPr>
          <a:xfrm>
            <a:off x="3806540" y="6033443"/>
            <a:ext cx="1649114" cy="824557"/>
          </a:xfrm>
          <a:custGeom>
            <a:avLst/>
            <a:gdLst>
              <a:gd name="connsiteX0" fmla="*/ 0 w 1649114"/>
              <a:gd name="connsiteY0" fmla="*/ 137429 h 824557"/>
              <a:gd name="connsiteX1" fmla="*/ 137429 w 1649114"/>
              <a:gd name="connsiteY1" fmla="*/ 0 h 824557"/>
              <a:gd name="connsiteX2" fmla="*/ 1511685 w 1649114"/>
              <a:gd name="connsiteY2" fmla="*/ 0 h 824557"/>
              <a:gd name="connsiteX3" fmla="*/ 1649114 w 1649114"/>
              <a:gd name="connsiteY3" fmla="*/ 137429 h 824557"/>
              <a:gd name="connsiteX4" fmla="*/ 1649114 w 1649114"/>
              <a:gd name="connsiteY4" fmla="*/ 687128 h 824557"/>
              <a:gd name="connsiteX5" fmla="*/ 1511685 w 1649114"/>
              <a:gd name="connsiteY5" fmla="*/ 824557 h 824557"/>
              <a:gd name="connsiteX6" fmla="*/ 137429 w 1649114"/>
              <a:gd name="connsiteY6" fmla="*/ 824557 h 824557"/>
              <a:gd name="connsiteX7" fmla="*/ 0 w 1649114"/>
              <a:gd name="connsiteY7" fmla="*/ 687128 h 824557"/>
              <a:gd name="connsiteX8" fmla="*/ 0 w 1649114"/>
              <a:gd name="connsiteY8" fmla="*/ 137429 h 8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14" h="824557">
                <a:moveTo>
                  <a:pt x="0" y="137429"/>
                </a:moveTo>
                <a:cubicBezTo>
                  <a:pt x="0" y="61529"/>
                  <a:pt x="61529" y="0"/>
                  <a:pt x="137429" y="0"/>
                </a:cubicBezTo>
                <a:lnTo>
                  <a:pt x="1511685" y="0"/>
                </a:lnTo>
                <a:cubicBezTo>
                  <a:pt x="1587585" y="0"/>
                  <a:pt x="1649114" y="61529"/>
                  <a:pt x="1649114" y="137429"/>
                </a:cubicBezTo>
                <a:lnTo>
                  <a:pt x="1649114" y="687128"/>
                </a:lnTo>
                <a:cubicBezTo>
                  <a:pt x="1649114" y="763028"/>
                  <a:pt x="1587585" y="824557"/>
                  <a:pt x="1511685" y="824557"/>
                </a:cubicBezTo>
                <a:lnTo>
                  <a:pt x="137429" y="824557"/>
                </a:lnTo>
                <a:cubicBezTo>
                  <a:pt x="61529" y="824557"/>
                  <a:pt x="0" y="763028"/>
                  <a:pt x="0" y="687128"/>
                </a:cubicBezTo>
                <a:lnTo>
                  <a:pt x="0" y="1374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642" tIns="112642" rIns="112642" bIns="112642" numCol="1" spcCol="1270" anchor="ctr" anchorCtr="0">
            <a:noAutofit/>
          </a:bodyPr>
          <a:lstStyle/>
          <a:p>
            <a:pPr lvl="0" algn="ctr" defTabSz="844550">
              <a:lnSpc>
                <a:spcPct val="90000"/>
              </a:lnSpc>
              <a:spcBef>
                <a:spcPct val="0"/>
              </a:spcBef>
              <a:spcAft>
                <a:spcPct val="35000"/>
              </a:spcAft>
            </a:pPr>
            <a:r>
              <a:rPr lang="zh-CN" altLang="en-US" sz="1900" dirty="0">
                <a:solidFill>
                  <a:schemeClr val="bg1"/>
                </a:solidFill>
              </a:rPr>
              <a:t>多种策略</a:t>
            </a:r>
          </a:p>
          <a:p>
            <a:pPr lvl="0" algn="ctr" defTabSz="844550">
              <a:lnSpc>
                <a:spcPct val="90000"/>
              </a:lnSpc>
              <a:spcBef>
                <a:spcPct val="0"/>
              </a:spcBef>
              <a:spcAft>
                <a:spcPct val="35000"/>
              </a:spcAft>
            </a:pPr>
            <a:r>
              <a:rPr lang="zh-CN" altLang="en-US" sz="1900" dirty="0">
                <a:solidFill>
                  <a:schemeClr val="bg1"/>
                </a:solidFill>
              </a:rPr>
              <a:t>适应</a:t>
            </a:r>
            <a:endParaRPr lang="zh-CN" altLang="en-US" sz="1900" kern="1200" dirty="0">
              <a:solidFill>
                <a:schemeClr val="bg1"/>
              </a:solidFill>
            </a:endParaRPr>
          </a:p>
        </p:txBody>
      </p:sp>
      <p:sp>
        <p:nvSpPr>
          <p:cNvPr id="11" name="任意多边形 10"/>
          <p:cNvSpPr/>
          <p:nvPr/>
        </p:nvSpPr>
        <p:spPr>
          <a:xfrm>
            <a:off x="1607838" y="4001630"/>
            <a:ext cx="1649114" cy="824557"/>
          </a:xfrm>
          <a:custGeom>
            <a:avLst/>
            <a:gdLst>
              <a:gd name="connsiteX0" fmla="*/ 0 w 1649114"/>
              <a:gd name="connsiteY0" fmla="*/ 137429 h 824557"/>
              <a:gd name="connsiteX1" fmla="*/ 137429 w 1649114"/>
              <a:gd name="connsiteY1" fmla="*/ 0 h 824557"/>
              <a:gd name="connsiteX2" fmla="*/ 1511685 w 1649114"/>
              <a:gd name="connsiteY2" fmla="*/ 0 h 824557"/>
              <a:gd name="connsiteX3" fmla="*/ 1649114 w 1649114"/>
              <a:gd name="connsiteY3" fmla="*/ 137429 h 824557"/>
              <a:gd name="connsiteX4" fmla="*/ 1649114 w 1649114"/>
              <a:gd name="connsiteY4" fmla="*/ 687128 h 824557"/>
              <a:gd name="connsiteX5" fmla="*/ 1511685 w 1649114"/>
              <a:gd name="connsiteY5" fmla="*/ 824557 h 824557"/>
              <a:gd name="connsiteX6" fmla="*/ 137429 w 1649114"/>
              <a:gd name="connsiteY6" fmla="*/ 824557 h 824557"/>
              <a:gd name="connsiteX7" fmla="*/ 0 w 1649114"/>
              <a:gd name="connsiteY7" fmla="*/ 687128 h 824557"/>
              <a:gd name="connsiteX8" fmla="*/ 0 w 1649114"/>
              <a:gd name="connsiteY8" fmla="*/ 137429 h 8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14" h="824557">
                <a:moveTo>
                  <a:pt x="0" y="137429"/>
                </a:moveTo>
                <a:cubicBezTo>
                  <a:pt x="0" y="61529"/>
                  <a:pt x="61529" y="0"/>
                  <a:pt x="137429" y="0"/>
                </a:cubicBezTo>
                <a:lnTo>
                  <a:pt x="1511685" y="0"/>
                </a:lnTo>
                <a:cubicBezTo>
                  <a:pt x="1587585" y="0"/>
                  <a:pt x="1649114" y="61529"/>
                  <a:pt x="1649114" y="137429"/>
                </a:cubicBezTo>
                <a:lnTo>
                  <a:pt x="1649114" y="687128"/>
                </a:lnTo>
                <a:cubicBezTo>
                  <a:pt x="1649114" y="763028"/>
                  <a:pt x="1587585" y="824557"/>
                  <a:pt x="1511685" y="824557"/>
                </a:cubicBezTo>
                <a:lnTo>
                  <a:pt x="137429" y="824557"/>
                </a:lnTo>
                <a:cubicBezTo>
                  <a:pt x="61529" y="824557"/>
                  <a:pt x="0" y="763028"/>
                  <a:pt x="0" y="687128"/>
                </a:cubicBezTo>
                <a:lnTo>
                  <a:pt x="0" y="1374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642" tIns="112642" rIns="112642" bIns="112642" numCol="1" spcCol="1270" anchor="ctr" anchorCtr="0">
            <a:noAutofit/>
          </a:bodyPr>
          <a:lstStyle/>
          <a:p>
            <a:pPr lvl="0" algn="ctr" defTabSz="844550">
              <a:lnSpc>
                <a:spcPct val="90000"/>
              </a:lnSpc>
              <a:spcBef>
                <a:spcPct val="0"/>
              </a:spcBef>
              <a:spcAft>
                <a:spcPct val="35000"/>
              </a:spcAft>
            </a:pPr>
            <a:r>
              <a:rPr lang="zh-CN" altLang="en-US" sz="1900" dirty="0">
                <a:solidFill>
                  <a:schemeClr val="bg1"/>
                </a:solidFill>
              </a:rPr>
              <a:t>艰难而模糊的事情</a:t>
            </a:r>
            <a:endParaRPr lang="zh-CN" altLang="en-US" sz="1900" kern="1200" dirty="0">
              <a:solidFill>
                <a:schemeClr val="bg1"/>
              </a:solidFill>
            </a:endParaRPr>
          </a:p>
        </p:txBody>
      </p:sp>
    </p:spTree>
    <p:extLst>
      <p:ext uri="{BB962C8B-B14F-4D97-AF65-F5344CB8AC3E}">
        <p14:creationId xmlns:p14="http://schemas.microsoft.com/office/powerpoint/2010/main" val="212026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s://timgsa.baidu.com/timg?image&amp;quality=80&amp;size=b9999_10000&amp;sec=1585656046392&amp;di=29ddc9b0629ad4c3f6bf077c30c03c54&amp;imgtype=0&amp;src=http%3A%2F%2Fimg3.doubanio.com%2Fview%2Fgroup_topic%2Fl%2Fpublic%2Fp91726325.jpg"/>
          <p:cNvPicPr>
            <a:picLocks noChangeAspect="1" noChangeArrowheads="1"/>
          </p:cNvPicPr>
          <p:nvPr/>
        </p:nvPicPr>
        <p:blipFill rotWithShape="1">
          <a:blip r:embed="rId2">
            <a:extLst>
              <a:ext uri="{28A0092B-C50C-407E-A947-70E740481C1C}">
                <a14:useLocalDpi xmlns:a14="http://schemas.microsoft.com/office/drawing/2010/main" val="0"/>
              </a:ext>
            </a:extLst>
          </a:blip>
          <a:srcRect l="14137" r="17948"/>
          <a:stretch/>
        </p:blipFill>
        <p:spPr bwMode="auto">
          <a:xfrm>
            <a:off x="1063702" y="2962738"/>
            <a:ext cx="2499545" cy="21830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timgsa.baidu.com/timg?image&amp;quality=80&amp;size=b9999_10000&amp;sec=1585655380919&amp;di=f77114ebeb2652cdebe3f8ac8dc4ed8c&amp;imgtype=0&amp;src=http%3A%2F%2Ffile11.zk71.com%2FFile%2FCorpEditInsertImages%2F2015%2F11%2F04%2F0_huishou_1111_201511042054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2780928"/>
            <a:ext cx="2648514" cy="2546648"/>
          </a:xfrm>
          <a:prstGeom prst="rect">
            <a:avLst/>
          </a:prstGeom>
          <a:noFill/>
          <a:extLst>
            <a:ext uri="{909E8E84-426E-40DD-AFC4-6F175D3DCCD1}">
              <a14:hiddenFill xmlns:a14="http://schemas.microsoft.com/office/drawing/2010/main">
                <a:solidFill>
                  <a:srgbClr val="FFFFFF"/>
                </a:solidFill>
              </a14:hiddenFill>
            </a:ext>
          </a:extLst>
        </p:spPr>
      </p:pic>
      <p:sp>
        <p:nvSpPr>
          <p:cNvPr id="5" name="右箭头 4"/>
          <p:cNvSpPr/>
          <p:nvPr/>
        </p:nvSpPr>
        <p:spPr>
          <a:xfrm>
            <a:off x="3851920" y="3023645"/>
            <a:ext cx="165618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控制信息</a:t>
            </a:r>
            <a:endParaRPr lang="zh-CN" altLang="en-US" dirty="0"/>
          </a:p>
        </p:txBody>
      </p:sp>
      <p:sp>
        <p:nvSpPr>
          <p:cNvPr id="6" name="左箭头 5"/>
          <p:cNvSpPr/>
          <p:nvPr/>
        </p:nvSpPr>
        <p:spPr>
          <a:xfrm>
            <a:off x="3851920" y="4387191"/>
            <a:ext cx="1656184" cy="6480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显示信息</a:t>
            </a:r>
            <a:endParaRPr lang="zh-CN" altLang="en-US" dirty="0"/>
          </a:p>
        </p:txBody>
      </p:sp>
      <p:sp>
        <p:nvSpPr>
          <p:cNvPr id="15" name="TextBox 14"/>
          <p:cNvSpPr txBox="1"/>
          <p:nvPr/>
        </p:nvSpPr>
        <p:spPr>
          <a:xfrm>
            <a:off x="3923928" y="3739119"/>
            <a:ext cx="1620957" cy="523220"/>
          </a:xfrm>
          <a:prstGeom prst="rect">
            <a:avLst/>
          </a:prstGeom>
          <a:noFill/>
        </p:spPr>
        <p:txBody>
          <a:bodyPr wrap="none" rtlCol="0">
            <a:spAutoFit/>
          </a:bodyPr>
          <a:lstStyle/>
          <a:p>
            <a:r>
              <a:rPr lang="zh-CN" altLang="en-US" sz="2800" dirty="0" smtClean="0"/>
              <a:t>人机交互</a:t>
            </a:r>
            <a:endParaRPr lang="zh-CN" altLang="en-US" sz="2800" dirty="0"/>
          </a:p>
        </p:txBody>
      </p:sp>
      <p:sp>
        <p:nvSpPr>
          <p:cNvPr id="2" name="标题 1"/>
          <p:cNvSpPr>
            <a:spLocks noGrp="1"/>
          </p:cNvSpPr>
          <p:nvPr>
            <p:ph type="title"/>
          </p:nvPr>
        </p:nvSpPr>
        <p:spPr/>
        <p:txBody>
          <a:bodyPr/>
          <a:lstStyle/>
          <a:p>
            <a:r>
              <a:rPr lang="zh-CN" altLang="en-US" dirty="0" smtClean="0"/>
              <a:t>什么是人机交互</a:t>
            </a:r>
            <a:r>
              <a:rPr lang="zh-CN" altLang="en-US" dirty="0"/>
              <a:t>（</a:t>
            </a:r>
            <a:r>
              <a:rPr lang="en-US" altLang="zh-CN" dirty="0"/>
              <a:t>HCI</a:t>
            </a:r>
            <a:r>
              <a:rPr lang="zh-CN" altLang="en-US" dirty="0"/>
              <a:t>）</a:t>
            </a:r>
          </a:p>
        </p:txBody>
      </p:sp>
      <p:sp>
        <p:nvSpPr>
          <p:cNvPr id="3" name="内容占位符 2"/>
          <p:cNvSpPr>
            <a:spLocks noGrp="1"/>
          </p:cNvSpPr>
          <p:nvPr>
            <p:ph idx="1"/>
          </p:nvPr>
        </p:nvSpPr>
        <p:spPr>
          <a:xfrm>
            <a:off x="1043492" y="2323652"/>
            <a:ext cx="6777317" cy="4201692"/>
          </a:xfrm>
        </p:spPr>
        <p:txBody>
          <a:bodyPr>
            <a:noAutofit/>
          </a:bodyPr>
          <a:lstStyle/>
          <a:p>
            <a:r>
              <a:rPr lang="zh-CN" altLang="en-US" dirty="0" smtClean="0"/>
              <a:t>人与计算机</a:t>
            </a:r>
            <a:endParaRPr lang="en-US" altLang="zh-CN" dirty="0" smtClean="0"/>
          </a:p>
          <a:p>
            <a:pPr lvl="1"/>
            <a:endParaRPr lang="en-US" altLang="zh-CN" dirty="0"/>
          </a:p>
          <a:p>
            <a:pPr lvl="1"/>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人机交互是关于</a:t>
            </a:r>
            <a:r>
              <a:rPr lang="zh-CN" altLang="en-US" b="1" dirty="0">
                <a:solidFill>
                  <a:srgbClr val="C00000"/>
                </a:solidFill>
              </a:rPr>
              <a:t>设计</a:t>
            </a:r>
            <a:r>
              <a:rPr lang="zh-CN" altLang="en-US" dirty="0"/>
              <a:t>、</a:t>
            </a:r>
            <a:r>
              <a:rPr lang="zh-CN" altLang="en-US" b="1" dirty="0">
                <a:solidFill>
                  <a:srgbClr val="C00000"/>
                </a:solidFill>
              </a:rPr>
              <a:t>评价</a:t>
            </a:r>
            <a:r>
              <a:rPr lang="zh-CN" altLang="en-US" dirty="0"/>
              <a:t>和</a:t>
            </a:r>
            <a:r>
              <a:rPr lang="zh-CN" altLang="en-US" b="1" dirty="0">
                <a:solidFill>
                  <a:srgbClr val="C00000"/>
                </a:solidFill>
              </a:rPr>
              <a:t>实现</a:t>
            </a:r>
            <a:r>
              <a:rPr lang="zh-CN" altLang="en-US" dirty="0"/>
              <a:t>供人们使用的交互式计算机系统，且围绕这些方面的主要现象进行研究的科学</a:t>
            </a:r>
          </a:p>
        </p:txBody>
      </p:sp>
    </p:spTree>
    <p:extLst>
      <p:ext uri="{BB962C8B-B14F-4D97-AF65-F5344CB8AC3E}">
        <p14:creationId xmlns:p14="http://schemas.microsoft.com/office/powerpoint/2010/main" val="147739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wipe(left)">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492" y="2323652"/>
            <a:ext cx="6777317" cy="4201692"/>
          </a:xfrm>
        </p:spPr>
        <p:txBody>
          <a:bodyPr>
            <a:noAutofit/>
          </a:bodyPr>
          <a:lstStyle/>
          <a:p>
            <a:pPr marL="365760" lvl="1" indent="0">
              <a:buNone/>
            </a:pPr>
            <a:endParaRPr lang="en-US" altLang="zh-CN" dirty="0"/>
          </a:p>
          <a:p>
            <a:pPr lvl="1"/>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人机交互技术主要是研究</a:t>
            </a:r>
            <a:r>
              <a:rPr lang="zh-CN" altLang="en-US" b="1" dirty="0" smtClean="0">
                <a:solidFill>
                  <a:srgbClr val="C00000"/>
                </a:solidFill>
              </a:rPr>
              <a:t>人与计算机之间的信息交换</a:t>
            </a:r>
            <a:endParaRPr lang="en-US" altLang="zh-CN" b="1" dirty="0">
              <a:solidFill>
                <a:srgbClr val="C00000"/>
              </a:solidFill>
            </a:endParaRPr>
          </a:p>
          <a:p>
            <a:pPr lvl="1"/>
            <a:r>
              <a:rPr lang="zh-CN" altLang="en-US" dirty="0" smtClean="0">
                <a:solidFill>
                  <a:schemeClr val="tx1"/>
                </a:solidFill>
              </a:rPr>
              <a:t>告诉计算机我想要什么</a:t>
            </a:r>
            <a:endParaRPr lang="en-US" altLang="zh-CN" dirty="0" smtClean="0">
              <a:solidFill>
                <a:schemeClr val="tx1"/>
              </a:solidFill>
            </a:endParaRPr>
          </a:p>
          <a:p>
            <a:pPr lvl="1"/>
            <a:r>
              <a:rPr lang="zh-CN" altLang="en-US" dirty="0" smtClean="0">
                <a:solidFill>
                  <a:schemeClr val="tx1"/>
                </a:solidFill>
              </a:rPr>
              <a:t>让计算机输出我想要的结果</a:t>
            </a:r>
            <a:endParaRPr lang="zh-CN" altLang="en-US" dirty="0">
              <a:solidFill>
                <a:schemeClr val="tx1"/>
              </a:solidFill>
            </a:endParaRPr>
          </a:p>
        </p:txBody>
      </p:sp>
      <p:pic>
        <p:nvPicPr>
          <p:cNvPr id="14" name="Picture 2" descr="https://timgsa.baidu.com/timg?image&amp;quality=80&amp;size=b9999_10000&amp;sec=1585656046392&amp;di=29ddc9b0629ad4c3f6bf077c30c03c54&amp;imgtype=0&amp;src=http%3A%2F%2Fimg3.doubanio.com%2Fview%2Fgroup_topic%2Fl%2Fpublic%2Fp91726325.jpg"/>
          <p:cNvPicPr>
            <a:picLocks noChangeAspect="1" noChangeArrowheads="1"/>
          </p:cNvPicPr>
          <p:nvPr/>
        </p:nvPicPr>
        <p:blipFill rotWithShape="1">
          <a:blip r:embed="rId2">
            <a:extLst>
              <a:ext uri="{28A0092B-C50C-407E-A947-70E740481C1C}">
                <a14:useLocalDpi xmlns:a14="http://schemas.microsoft.com/office/drawing/2010/main" val="0"/>
              </a:ext>
            </a:extLst>
          </a:blip>
          <a:srcRect l="14137" r="17948"/>
          <a:stretch/>
        </p:blipFill>
        <p:spPr bwMode="auto">
          <a:xfrm>
            <a:off x="1063702" y="2458682"/>
            <a:ext cx="2499545" cy="21830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timgsa.baidu.com/timg?image&amp;quality=80&amp;size=b9999_10000&amp;sec=1585655380919&amp;di=f77114ebeb2652cdebe3f8ac8dc4ed8c&amp;imgtype=0&amp;src=http%3A%2F%2Ffile11.zk71.com%2FFile%2FCorpEditInsertImages%2F2015%2F11%2F04%2F0_huishou_1111_201511042054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2276872"/>
            <a:ext cx="2648514" cy="2546648"/>
          </a:xfrm>
          <a:prstGeom prst="rect">
            <a:avLst/>
          </a:prstGeom>
          <a:noFill/>
          <a:extLst>
            <a:ext uri="{909E8E84-426E-40DD-AFC4-6F175D3DCCD1}">
              <a14:hiddenFill xmlns:a14="http://schemas.microsoft.com/office/drawing/2010/main">
                <a:solidFill>
                  <a:srgbClr val="FFFFFF"/>
                </a:solidFill>
              </a14:hiddenFill>
            </a:ext>
          </a:extLst>
        </p:spPr>
      </p:pic>
      <p:sp>
        <p:nvSpPr>
          <p:cNvPr id="5" name="右箭头 4"/>
          <p:cNvSpPr/>
          <p:nvPr/>
        </p:nvSpPr>
        <p:spPr>
          <a:xfrm>
            <a:off x="3851920" y="2519589"/>
            <a:ext cx="165618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输入</a:t>
            </a:r>
            <a:endParaRPr lang="zh-CN" altLang="en-US" dirty="0"/>
          </a:p>
        </p:txBody>
      </p:sp>
      <p:sp>
        <p:nvSpPr>
          <p:cNvPr id="6" name="左箭头 5"/>
          <p:cNvSpPr/>
          <p:nvPr/>
        </p:nvSpPr>
        <p:spPr>
          <a:xfrm>
            <a:off x="3851920" y="3883135"/>
            <a:ext cx="1656184" cy="6480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输出</a:t>
            </a:r>
            <a:endParaRPr lang="zh-CN" altLang="en-US" dirty="0"/>
          </a:p>
        </p:txBody>
      </p:sp>
      <p:sp>
        <p:nvSpPr>
          <p:cNvPr id="2" name="标题 1"/>
          <p:cNvSpPr>
            <a:spLocks noGrp="1"/>
          </p:cNvSpPr>
          <p:nvPr>
            <p:ph type="title"/>
          </p:nvPr>
        </p:nvSpPr>
        <p:spPr/>
        <p:txBody>
          <a:bodyPr/>
          <a:lstStyle/>
          <a:p>
            <a:r>
              <a:rPr lang="zh-CN" altLang="en-US" dirty="0" smtClean="0"/>
              <a:t>什么是人机交互</a:t>
            </a:r>
            <a:r>
              <a:rPr lang="zh-CN" altLang="en-US" dirty="0"/>
              <a:t>（</a:t>
            </a:r>
            <a:r>
              <a:rPr lang="en-US" altLang="zh-CN" dirty="0"/>
              <a:t>HCI</a:t>
            </a:r>
            <a:r>
              <a:rPr lang="zh-CN" altLang="en-US" dirty="0"/>
              <a:t>）</a:t>
            </a:r>
          </a:p>
        </p:txBody>
      </p:sp>
    </p:spTree>
    <p:extLst>
      <p:ext uri="{BB962C8B-B14F-4D97-AF65-F5344CB8AC3E}">
        <p14:creationId xmlns:p14="http://schemas.microsoft.com/office/powerpoint/2010/main" val="8651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wipe(left)">
                                      <p:cBhvr>
                                        <p:cTn id="10" dur="500"/>
                                        <p:tgtEl>
                                          <p:spTgt spid="3">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left)">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人机交互的研究内容</a:t>
            </a:r>
            <a:endParaRPr lang="zh-CN" altLang="en-US" dirty="0"/>
          </a:p>
        </p:txBody>
      </p:sp>
      <p:sp>
        <p:nvSpPr>
          <p:cNvPr id="3" name="内容占位符 2"/>
          <p:cNvSpPr>
            <a:spLocks noGrp="1"/>
          </p:cNvSpPr>
          <p:nvPr>
            <p:ph idx="1"/>
          </p:nvPr>
        </p:nvSpPr>
        <p:spPr/>
        <p:txBody>
          <a:bodyPr/>
          <a:lstStyle/>
          <a:p>
            <a:pPr marL="342900" lvl="1"/>
            <a:r>
              <a:rPr lang="zh-CN" altLang="en-US" dirty="0"/>
              <a:t>人机交互界面表示模型与设计方法（</a:t>
            </a:r>
            <a:r>
              <a:rPr lang="en-US" altLang="zh-CN" dirty="0"/>
              <a:t>Model and Methodology</a:t>
            </a:r>
            <a:r>
              <a:rPr lang="zh-CN" altLang="en-US" dirty="0" smtClean="0"/>
              <a:t>）</a:t>
            </a:r>
            <a:r>
              <a:rPr lang="en-US" altLang="zh-CN" dirty="0" smtClean="0"/>
              <a:t>——</a:t>
            </a:r>
            <a:r>
              <a:rPr lang="zh-CN" altLang="en-US" dirty="0" smtClean="0"/>
              <a:t>第</a:t>
            </a:r>
            <a:r>
              <a:rPr lang="en-US" altLang="zh-CN" dirty="0" smtClean="0"/>
              <a:t>6</a:t>
            </a:r>
            <a:r>
              <a:rPr lang="zh-CN" altLang="en-US" dirty="0" smtClean="0"/>
              <a:t>章</a:t>
            </a:r>
            <a:endParaRPr lang="zh-CN" altLang="en-US" dirty="0"/>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855802726"/>
              </p:ext>
            </p:extLst>
          </p:nvPr>
        </p:nvGraphicFramePr>
        <p:xfrm>
          <a:off x="4454797" y="3212976"/>
          <a:ext cx="4077643" cy="3124894"/>
        </p:xfrm>
        <a:graphic>
          <a:graphicData uri="http://schemas.openxmlformats.org/presentationml/2006/ole">
            <mc:AlternateContent xmlns:mc="http://schemas.openxmlformats.org/markup-compatibility/2006">
              <mc:Choice xmlns:v="urn:schemas-microsoft-com:vml" Requires="v">
                <p:oleObj spid="_x0000_s3093" name="BMP 图象" r:id="rId3" imgW="5285714" imgH="4172532" progId="PBrush">
                  <p:embed/>
                </p:oleObj>
              </mc:Choice>
              <mc:Fallback>
                <p:oleObj name="BMP 图象" r:id="rId3" imgW="5285714" imgH="4172532"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b="9258"/>
                      <a:stretch>
                        <a:fillRect/>
                      </a:stretch>
                    </p:blipFill>
                    <p:spPr bwMode="auto">
                      <a:xfrm>
                        <a:off x="4454797" y="3212976"/>
                        <a:ext cx="4077643" cy="3124894"/>
                      </a:xfrm>
                      <a:prstGeom prst="rect">
                        <a:avLst/>
                      </a:prstGeom>
                      <a:noFill/>
                      <a:ln>
                        <a:solidFill>
                          <a:schemeClr val="accent1"/>
                        </a:solidFill>
                      </a:ln>
                    </p:spPr>
                  </p:pic>
                </p:oleObj>
              </mc:Fallback>
            </mc:AlternateContent>
          </a:graphicData>
        </a:graphic>
      </p:graphicFrame>
      <p:pic>
        <p:nvPicPr>
          <p:cNvPr id="6" name="Picture 8" descr="chess"/>
          <p:cNvPicPr>
            <a:picLocks noChangeAspect="1" noChangeArrowheads="1"/>
          </p:cNvPicPr>
          <p:nvPr/>
        </p:nvPicPr>
        <p:blipFill rotWithShape="1">
          <a:blip r:embed="rId5">
            <a:extLst>
              <a:ext uri="{28A0092B-C50C-407E-A947-70E740481C1C}">
                <a14:useLocalDpi xmlns:a14="http://schemas.microsoft.com/office/drawing/2010/main" val="0"/>
              </a:ext>
            </a:extLst>
          </a:blip>
          <a:srcRect r="12231"/>
          <a:stretch/>
        </p:blipFill>
        <p:spPr bwMode="auto">
          <a:xfrm>
            <a:off x="564604" y="3157089"/>
            <a:ext cx="3740324" cy="3207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93985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人机交互的研究内容</a:t>
            </a:r>
          </a:p>
        </p:txBody>
      </p:sp>
      <p:sp>
        <p:nvSpPr>
          <p:cNvPr id="3" name="内容占位符 2"/>
          <p:cNvSpPr>
            <a:spLocks noGrp="1"/>
          </p:cNvSpPr>
          <p:nvPr>
            <p:ph idx="1"/>
          </p:nvPr>
        </p:nvSpPr>
        <p:spPr/>
        <p:txBody>
          <a:bodyPr/>
          <a:lstStyle/>
          <a:p>
            <a:r>
              <a:rPr lang="zh-CN" altLang="en-US" dirty="0" smtClean="0"/>
              <a:t>可用性分析与评估</a:t>
            </a:r>
            <a:r>
              <a:rPr lang="en-US" altLang="zh-CN" dirty="0" smtClean="0"/>
              <a:t>——</a:t>
            </a:r>
            <a:r>
              <a:rPr lang="zh-CN" altLang="en-US" dirty="0" smtClean="0"/>
              <a:t>第</a:t>
            </a:r>
            <a:r>
              <a:rPr lang="en-US" altLang="zh-CN" dirty="0" smtClean="0"/>
              <a:t>9</a:t>
            </a:r>
            <a:r>
              <a:rPr lang="zh-CN" altLang="en-US" dirty="0" smtClean="0"/>
              <a:t>章</a:t>
            </a:r>
            <a:endParaRPr lang="en-US" altLang="zh-CN" dirty="0" smtClean="0"/>
          </a:p>
          <a:p>
            <a:pPr lvl="1"/>
            <a:r>
              <a:rPr lang="zh-CN" altLang="en-US" dirty="0"/>
              <a:t>关系到人机交互能否达到用户期待的目标，以及实现这一目标的</a:t>
            </a:r>
            <a:r>
              <a:rPr lang="zh-CN" altLang="en-US" b="1" dirty="0">
                <a:solidFill>
                  <a:srgbClr val="C00000"/>
                </a:solidFill>
              </a:rPr>
              <a:t>效率</a:t>
            </a:r>
            <a:r>
              <a:rPr lang="zh-CN" altLang="en-US" dirty="0"/>
              <a:t>与</a:t>
            </a:r>
            <a:r>
              <a:rPr lang="zh-CN" altLang="en-US" b="1" dirty="0">
                <a:solidFill>
                  <a:srgbClr val="C00000"/>
                </a:solidFill>
              </a:rPr>
              <a:t>便捷</a:t>
            </a:r>
            <a:r>
              <a:rPr lang="zh-CN" altLang="en-US" b="1" dirty="0" smtClean="0">
                <a:solidFill>
                  <a:srgbClr val="C00000"/>
                </a:solidFill>
              </a:rPr>
              <a:t>性</a:t>
            </a:r>
            <a:endParaRPr lang="en-US" altLang="zh-CN" b="1" dirty="0" smtClean="0">
              <a:solidFill>
                <a:srgbClr val="C00000"/>
              </a:solidFill>
            </a:endParaRPr>
          </a:p>
          <a:p>
            <a:pPr lvl="1"/>
            <a:r>
              <a:rPr lang="zh-CN" altLang="en-US" dirty="0">
                <a:solidFill>
                  <a:schemeClr val="tx1"/>
                </a:solidFill>
              </a:rPr>
              <a:t>主要研究</a:t>
            </a:r>
            <a:r>
              <a:rPr lang="zh-CN" altLang="en-US" b="1" dirty="0">
                <a:solidFill>
                  <a:srgbClr val="C00000"/>
                </a:solidFill>
              </a:rPr>
              <a:t>支持可用性的设计原则</a:t>
            </a:r>
            <a:r>
              <a:rPr lang="zh-CN" altLang="en-US" dirty="0">
                <a:solidFill>
                  <a:schemeClr val="tx1"/>
                </a:solidFill>
              </a:rPr>
              <a:t>和</a:t>
            </a:r>
            <a:r>
              <a:rPr lang="zh-CN" altLang="en-US" b="1" dirty="0">
                <a:solidFill>
                  <a:srgbClr val="C00000"/>
                </a:solidFill>
              </a:rPr>
              <a:t>可用性的评估方法</a:t>
            </a:r>
            <a:r>
              <a:rPr lang="zh-CN" altLang="en-US" dirty="0">
                <a:solidFill>
                  <a:schemeClr val="tx1"/>
                </a:solidFill>
              </a:rPr>
              <a:t>等</a:t>
            </a:r>
          </a:p>
        </p:txBody>
      </p:sp>
      <p:pic>
        <p:nvPicPr>
          <p:cNvPr id="4" name="Picture 2" descr="C:\Users\lenovo\AppData\Local\Temp\T40({UVL%DH`D$BRS{$@(_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413" y="4437657"/>
            <a:ext cx="7672387"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1033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人机交互的研究内容</a:t>
            </a:r>
          </a:p>
        </p:txBody>
      </p:sp>
      <p:sp>
        <p:nvSpPr>
          <p:cNvPr id="3" name="内容占位符 2"/>
          <p:cNvSpPr>
            <a:spLocks noGrp="1"/>
          </p:cNvSpPr>
          <p:nvPr>
            <p:ph idx="1"/>
          </p:nvPr>
        </p:nvSpPr>
        <p:spPr/>
        <p:txBody>
          <a:bodyPr/>
          <a:lstStyle/>
          <a:p>
            <a:r>
              <a:rPr lang="zh-CN" altLang="en-US" dirty="0" smtClean="0"/>
              <a:t>多通道交互技术</a:t>
            </a:r>
            <a:r>
              <a:rPr lang="en-US" altLang="zh-CN" dirty="0" smtClean="0"/>
              <a:t>——</a:t>
            </a:r>
            <a:r>
              <a:rPr lang="zh-CN" altLang="en-US" dirty="0" smtClean="0"/>
              <a:t>第</a:t>
            </a:r>
            <a:r>
              <a:rPr lang="en-US" altLang="zh-CN" dirty="0" smtClean="0"/>
              <a:t>3</a:t>
            </a:r>
            <a:r>
              <a:rPr lang="zh-CN" altLang="en-US" dirty="0" smtClean="0"/>
              <a:t>、</a:t>
            </a:r>
            <a:r>
              <a:rPr lang="en-US" altLang="zh-CN" dirty="0" smtClean="0"/>
              <a:t>4</a:t>
            </a:r>
            <a:r>
              <a:rPr lang="zh-CN" altLang="en-US" dirty="0" smtClean="0"/>
              <a:t>章</a:t>
            </a:r>
            <a:endParaRPr lang="en-US" altLang="zh-CN" dirty="0" smtClean="0"/>
          </a:p>
          <a:p>
            <a:pPr lvl="1"/>
            <a:r>
              <a:rPr lang="zh-CN" altLang="en-US" dirty="0"/>
              <a:t>使用语音、手势、眼神、表情等自然的交互方式与计算机系统进行</a:t>
            </a:r>
            <a:r>
              <a:rPr lang="zh-CN" altLang="en-US" dirty="0" smtClean="0"/>
              <a:t>通信</a:t>
            </a:r>
            <a:endParaRPr lang="en-US" altLang="zh-CN" dirty="0" smtClean="0"/>
          </a:p>
          <a:p>
            <a:pPr lvl="1"/>
            <a:r>
              <a:rPr lang="zh-CN" altLang="en-US" dirty="0"/>
              <a:t>主要研究</a:t>
            </a:r>
            <a:r>
              <a:rPr lang="zh-CN" altLang="en-US" b="1" dirty="0">
                <a:solidFill>
                  <a:srgbClr val="C00000"/>
                </a:solidFill>
              </a:rPr>
              <a:t>多通道交互界面的表示模型</a:t>
            </a:r>
            <a:r>
              <a:rPr lang="zh-CN" altLang="en-US" dirty="0">
                <a:solidFill>
                  <a:schemeClr val="tx1"/>
                </a:solidFill>
              </a:rPr>
              <a:t>、</a:t>
            </a:r>
            <a:r>
              <a:rPr lang="zh-CN" altLang="en-US" b="1" dirty="0">
                <a:solidFill>
                  <a:srgbClr val="C00000"/>
                </a:solidFill>
              </a:rPr>
              <a:t>多通道交互界面的评估方法</a:t>
            </a:r>
            <a:r>
              <a:rPr lang="zh-CN" altLang="en-US" dirty="0">
                <a:solidFill>
                  <a:schemeClr val="tx1"/>
                </a:solidFill>
              </a:rPr>
              <a:t>以及</a:t>
            </a:r>
            <a:r>
              <a:rPr lang="zh-CN" altLang="en-US" b="1" dirty="0">
                <a:solidFill>
                  <a:srgbClr val="C00000"/>
                </a:solidFill>
              </a:rPr>
              <a:t>多通道信息的融合</a:t>
            </a:r>
            <a:r>
              <a:rPr lang="zh-CN" altLang="en-US" dirty="0"/>
              <a:t>等</a:t>
            </a:r>
          </a:p>
        </p:txBody>
      </p:sp>
      <p:graphicFrame>
        <p:nvGraphicFramePr>
          <p:cNvPr id="4" name="Object 2"/>
          <p:cNvGraphicFramePr>
            <a:graphicFrameLocks noChangeAspect="1"/>
          </p:cNvGraphicFramePr>
          <p:nvPr>
            <p:extLst>
              <p:ext uri="{D42A27DB-BD31-4B8C-83A1-F6EECF244321}">
                <p14:modId xmlns:p14="http://schemas.microsoft.com/office/powerpoint/2010/main" val="3716061661"/>
              </p:ext>
            </p:extLst>
          </p:nvPr>
        </p:nvGraphicFramePr>
        <p:xfrm>
          <a:off x="7236296" y="4599367"/>
          <a:ext cx="1441450" cy="1828800"/>
        </p:xfrm>
        <a:graphic>
          <a:graphicData uri="http://schemas.openxmlformats.org/presentationml/2006/ole">
            <mc:AlternateContent xmlns:mc="http://schemas.openxmlformats.org/markup-compatibility/2006">
              <mc:Choice xmlns:v="urn:schemas-microsoft-com:vml" Requires="v">
                <p:oleObj spid="_x0000_s4116" name="Image" r:id="rId3" imgW="10006349" imgH="12698413" progId="Photoshop.Image.6">
                  <p:embed/>
                </p:oleObj>
              </mc:Choice>
              <mc:Fallback>
                <p:oleObj name="Image" r:id="rId3" imgW="10006349" imgH="12698413"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4599367"/>
                        <a:ext cx="14414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4" descr="vrapp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4365104"/>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a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8275" y="4581128"/>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装备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552" y="4365104"/>
            <a:ext cx="26447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8254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奥斯汀">
  <a:themeElements>
    <a:clrScheme name="奥斯汀">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奥斯汀">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奥斯汀">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2235</TotalTime>
  <Words>1486</Words>
  <Application>Microsoft Office PowerPoint</Application>
  <PresentationFormat>全屏显示(4:3)</PresentationFormat>
  <Paragraphs>225</Paragraphs>
  <Slides>36</Slides>
  <Notes>1</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36</vt:i4>
      </vt:variant>
    </vt:vector>
  </HeadingPairs>
  <TitlesOfParts>
    <vt:vector size="40" baseType="lpstr">
      <vt:lpstr>奥斯汀</vt:lpstr>
      <vt:lpstr>BMP 图象</vt:lpstr>
      <vt:lpstr>Image</vt:lpstr>
      <vt:lpstr>图片</vt:lpstr>
      <vt:lpstr>交互技术基础</vt:lpstr>
      <vt:lpstr>本章目标</vt:lpstr>
      <vt:lpstr>什么是人机交互（HCI）</vt:lpstr>
      <vt:lpstr>什么是人机交互（HCI）</vt:lpstr>
      <vt:lpstr>什么是人机交互（HCI）</vt:lpstr>
      <vt:lpstr>什么是人机交互（HCI）</vt:lpstr>
      <vt:lpstr>人机交互的研究内容</vt:lpstr>
      <vt:lpstr>人机交互的研究内容</vt:lpstr>
      <vt:lpstr>人机交互的研究内容</vt:lpstr>
      <vt:lpstr>人机交互的研究内容</vt:lpstr>
      <vt:lpstr>人机交互的研究内容</vt:lpstr>
      <vt:lpstr>人机交互的研究内容</vt:lpstr>
      <vt:lpstr>从尼尔森研究轨迹看UI设计</vt:lpstr>
      <vt:lpstr>安静的结构</vt:lpstr>
      <vt:lpstr>PowerPoint 演示文稿</vt:lpstr>
      <vt:lpstr>PowerPoint 演示文稿</vt:lpstr>
      <vt:lpstr>人机交互的研究内容</vt:lpstr>
      <vt:lpstr>人机交互的发展历史</vt:lpstr>
      <vt:lpstr>人机交互的发展历史</vt:lpstr>
      <vt:lpstr>人机交互的发展历史</vt:lpstr>
      <vt:lpstr>人机交互的发展历史</vt:lpstr>
      <vt:lpstr>人机交互的发展历史</vt:lpstr>
      <vt:lpstr>人机交互的发展历史</vt:lpstr>
      <vt:lpstr>人机交互的发展历史</vt:lpstr>
      <vt:lpstr>人机交互的发展历史</vt:lpstr>
      <vt:lpstr>人机交互的发展历史</vt:lpstr>
      <vt:lpstr>人机交互的应用</vt:lpstr>
      <vt:lpstr>人机交互的应用</vt:lpstr>
      <vt:lpstr>人机交互的应用</vt:lpstr>
      <vt:lpstr>人机交互的应用</vt:lpstr>
      <vt:lpstr>人机交互的应用</vt:lpstr>
      <vt:lpstr>人机交互的应用</vt:lpstr>
      <vt:lpstr>人机交互的应用</vt:lpstr>
      <vt:lpstr>人机交互的应用</vt:lpstr>
      <vt:lpstr>人机交互的应用</vt:lpstr>
      <vt:lpstr>人机交互的应用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交互设计基础</dc:title>
  <dc:creator>ysj</dc:creator>
  <cp:lastModifiedBy>ysj</cp:lastModifiedBy>
  <cp:revision>50</cp:revision>
  <dcterms:created xsi:type="dcterms:W3CDTF">2020-03-26T07:40:16Z</dcterms:created>
  <dcterms:modified xsi:type="dcterms:W3CDTF">2020-04-12T16:02:04Z</dcterms:modified>
</cp:coreProperties>
</file>